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58" r:id="rId4"/>
    <p:sldId id="259" r:id="rId5"/>
    <p:sldId id="260" r:id="rId6"/>
    <p:sldId id="261" r:id="rId7"/>
    <p:sldId id="262" r:id="rId8"/>
    <p:sldId id="268" r:id="rId9"/>
    <p:sldId id="263" r:id="rId10"/>
    <p:sldId id="264" r:id="rId11"/>
    <p:sldId id="265" r:id="rId12"/>
    <p:sldId id="266" r:id="rId13"/>
    <p:sldId id="267" r:id="rId14"/>
    <p:sldId id="269" r:id="rId15"/>
    <p:sldId id="270" r:id="rId16"/>
    <p:sldId id="271"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1C1C1C"/>
    <a:srgbClr val="333333"/>
    <a:srgbClr val="FFFFFF"/>
    <a:srgbClr val="00CC99"/>
    <a:srgbClr val="00FF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0825" cy="6851650"/>
            <a:chOff x="0" y="0"/>
            <a:chExt cx="5758" cy="4316"/>
          </a:xfrm>
        </p:grpSpPr>
        <p:sp>
          <p:nvSpPr>
            <p:cNvPr id="7171"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172"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173"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174"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endParaRPr lang="ru-RU"/>
            </a:p>
          </p:txBody>
        </p:sp>
        <p:sp>
          <p:nvSpPr>
            <p:cNvPr id="7175"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176"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177"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178"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179"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180"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endParaRPr lang="ru-RU"/>
            </a:p>
          </p:txBody>
        </p:sp>
        <p:sp>
          <p:nvSpPr>
            <p:cNvPr id="7181"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ru-RU"/>
            </a:p>
          </p:txBody>
        </p:sp>
        <p:sp>
          <p:nvSpPr>
            <p:cNvPr id="7182"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ru-RU"/>
            </a:p>
          </p:txBody>
        </p:sp>
        <p:grpSp>
          <p:nvGrpSpPr>
            <p:cNvPr id="7183" name="Group 15"/>
            <p:cNvGrpSpPr>
              <a:grpSpLocks/>
            </p:cNvGrpSpPr>
            <p:nvPr/>
          </p:nvGrpSpPr>
          <p:grpSpPr bwMode="auto">
            <a:xfrm>
              <a:off x="192" y="2284"/>
              <a:ext cx="1254" cy="923"/>
              <a:chOff x="192" y="2284"/>
              <a:chExt cx="1254" cy="923"/>
            </a:xfrm>
          </p:grpSpPr>
          <p:sp>
            <p:nvSpPr>
              <p:cNvPr id="7184"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endParaRPr lang="ru-RU"/>
              </a:p>
            </p:txBody>
          </p:sp>
          <p:sp>
            <p:nvSpPr>
              <p:cNvPr id="7185"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186"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endParaRPr lang="ru-RU"/>
              </a:p>
            </p:txBody>
          </p:sp>
          <p:sp>
            <p:nvSpPr>
              <p:cNvPr id="7187"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188"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189"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190"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191"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192"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193"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194"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195"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196"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197"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198"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199"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200"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201"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202"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203"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7204"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ru-RU"/>
              </a:p>
            </p:txBody>
          </p:sp>
          <p:sp>
            <p:nvSpPr>
              <p:cNvPr id="7205"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ru-RU"/>
              </a:p>
            </p:txBody>
          </p:sp>
          <p:sp>
            <p:nvSpPr>
              <p:cNvPr id="7206"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ru-RU"/>
              </a:p>
            </p:txBody>
          </p:sp>
          <p:sp>
            <p:nvSpPr>
              <p:cNvPr id="7207"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ru-RU"/>
              </a:p>
            </p:txBody>
          </p:sp>
          <p:sp>
            <p:nvSpPr>
              <p:cNvPr id="7208"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ru-RU"/>
              </a:p>
            </p:txBody>
          </p:sp>
        </p:grpSp>
      </p:grpSp>
      <p:sp>
        <p:nvSpPr>
          <p:cNvPr id="7209" name="Rectangle 41"/>
          <p:cNvSpPr>
            <a:spLocks noGrp="1" noChangeArrowheads="1"/>
          </p:cNvSpPr>
          <p:nvPr>
            <p:ph type="ctrTitle"/>
          </p:nvPr>
        </p:nvSpPr>
        <p:spPr>
          <a:xfrm>
            <a:off x="685800" y="1447800"/>
            <a:ext cx="7772400" cy="1470025"/>
          </a:xfrm>
        </p:spPr>
        <p:txBody>
          <a:bodyPr/>
          <a:lstStyle>
            <a:lvl1pPr>
              <a:defRPr/>
            </a:lvl1pPr>
          </a:lstStyle>
          <a:p>
            <a:r>
              <a:rPr lang="ru-RU"/>
              <a:t>Образец заголовка</a:t>
            </a:r>
          </a:p>
        </p:txBody>
      </p:sp>
      <p:sp>
        <p:nvSpPr>
          <p:cNvPr id="7210"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7211" name="Rectangle 43"/>
          <p:cNvSpPr>
            <a:spLocks noGrp="1" noChangeArrowheads="1"/>
          </p:cNvSpPr>
          <p:nvPr>
            <p:ph type="dt" sz="half" idx="2"/>
          </p:nvPr>
        </p:nvSpPr>
        <p:spPr>
          <a:xfrm>
            <a:off x="457200" y="6245225"/>
            <a:ext cx="2133600" cy="476250"/>
          </a:xfrm>
        </p:spPr>
        <p:txBody>
          <a:bodyPr/>
          <a:lstStyle>
            <a:lvl1pPr>
              <a:defRPr/>
            </a:lvl1pPr>
          </a:lstStyle>
          <a:p>
            <a:endParaRPr lang="ru-RU"/>
          </a:p>
        </p:txBody>
      </p:sp>
      <p:sp>
        <p:nvSpPr>
          <p:cNvPr id="7212" name="Rectangle 44"/>
          <p:cNvSpPr>
            <a:spLocks noGrp="1" noChangeArrowheads="1"/>
          </p:cNvSpPr>
          <p:nvPr>
            <p:ph type="ftr" sz="quarter" idx="3"/>
          </p:nvPr>
        </p:nvSpPr>
        <p:spPr>
          <a:xfrm>
            <a:off x="3124200" y="6245225"/>
            <a:ext cx="2895600" cy="476250"/>
          </a:xfrm>
        </p:spPr>
        <p:txBody>
          <a:bodyPr/>
          <a:lstStyle>
            <a:lvl1pPr>
              <a:defRPr/>
            </a:lvl1pPr>
          </a:lstStyle>
          <a:p>
            <a:endParaRPr lang="ru-RU"/>
          </a:p>
        </p:txBody>
      </p:sp>
      <p:sp>
        <p:nvSpPr>
          <p:cNvPr id="7213" name="Rectangle 45"/>
          <p:cNvSpPr>
            <a:spLocks noGrp="1" noChangeArrowheads="1"/>
          </p:cNvSpPr>
          <p:nvPr>
            <p:ph type="sldNum" sz="quarter" idx="4"/>
          </p:nvPr>
        </p:nvSpPr>
        <p:spPr>
          <a:xfrm>
            <a:off x="6553200" y="6245225"/>
            <a:ext cx="2133600" cy="476250"/>
          </a:xfrm>
        </p:spPr>
        <p:txBody>
          <a:bodyPr/>
          <a:lstStyle>
            <a:lvl1pPr>
              <a:defRPr/>
            </a:lvl1pPr>
          </a:lstStyle>
          <a:p>
            <a:fld id="{47869081-5DA4-44B2-AC96-A2B193DCF244}"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79647EF-CC23-4485-81C3-A8E647159C52}"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BD5C3F3-830E-4A1A-9315-16FBE51138D7}"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481FC56-3C18-4ADB-93AC-32396942CDA7}"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8F98083-1E9F-45FC-85E5-0F62084BF085}"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B30BB19-CD3C-43F9-9AB9-E8A320A95220}"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D6491EAA-56F9-4523-94F4-C13BA7B746AD}"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238D9C3-8398-4C4B-B9D6-45CCBD700377}"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3C5935A3-9634-4370-A63F-BFAF1EBCC418}"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BB33100-6942-4F10-BA34-E4DE9C02B66A}"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A97E890-C9E3-44F7-BE03-157B6CE70D32}"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40825" cy="6851650"/>
            <a:chOff x="0" y="0"/>
            <a:chExt cx="5758" cy="4316"/>
          </a:xfrm>
        </p:grpSpPr>
        <p:sp>
          <p:nvSpPr>
            <p:cNvPr id="6147"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48"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49"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50"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endParaRPr lang="ru-RU"/>
            </a:p>
          </p:txBody>
        </p:sp>
        <p:sp>
          <p:nvSpPr>
            <p:cNvPr id="6151"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52"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53"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54"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55"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56"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endParaRPr lang="ru-RU"/>
            </a:p>
          </p:txBody>
        </p:sp>
        <p:sp>
          <p:nvSpPr>
            <p:cNvPr id="6157"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ru-RU"/>
            </a:p>
          </p:txBody>
        </p:sp>
        <p:sp>
          <p:nvSpPr>
            <p:cNvPr id="6158"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ru-RU"/>
            </a:p>
          </p:txBody>
        </p:sp>
        <p:grpSp>
          <p:nvGrpSpPr>
            <p:cNvPr id="6159" name="Group 15"/>
            <p:cNvGrpSpPr>
              <a:grpSpLocks/>
            </p:cNvGrpSpPr>
            <p:nvPr/>
          </p:nvGrpSpPr>
          <p:grpSpPr bwMode="auto">
            <a:xfrm>
              <a:off x="192" y="2284"/>
              <a:ext cx="1254" cy="923"/>
              <a:chOff x="192" y="2284"/>
              <a:chExt cx="1254" cy="923"/>
            </a:xfrm>
          </p:grpSpPr>
          <p:sp>
            <p:nvSpPr>
              <p:cNvPr id="6160"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endParaRPr lang="ru-RU"/>
              </a:p>
            </p:txBody>
          </p:sp>
          <p:sp>
            <p:nvSpPr>
              <p:cNvPr id="6161"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62"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endParaRPr lang="ru-RU"/>
              </a:p>
            </p:txBody>
          </p:sp>
          <p:sp>
            <p:nvSpPr>
              <p:cNvPr id="6163"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64"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65"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66"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67"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68"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69"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70"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71"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72"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73"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74"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75"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76"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77"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78"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79"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6180"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ru-RU"/>
              </a:p>
            </p:txBody>
          </p:sp>
          <p:sp>
            <p:nvSpPr>
              <p:cNvPr id="6181"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ru-RU"/>
              </a:p>
            </p:txBody>
          </p:sp>
          <p:sp>
            <p:nvSpPr>
              <p:cNvPr id="6182"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ru-RU"/>
              </a:p>
            </p:txBody>
          </p:sp>
          <p:sp>
            <p:nvSpPr>
              <p:cNvPr id="6183"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ru-RU"/>
              </a:p>
            </p:txBody>
          </p:sp>
          <p:sp>
            <p:nvSpPr>
              <p:cNvPr id="6184"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ru-RU"/>
              </a:p>
            </p:txBody>
          </p:sp>
        </p:grpSp>
      </p:grpSp>
      <p:sp>
        <p:nvSpPr>
          <p:cNvPr id="6185"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6186"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187"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ru-RU"/>
          </a:p>
        </p:txBody>
      </p:sp>
      <p:sp>
        <p:nvSpPr>
          <p:cNvPr id="6188"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ru-RU"/>
          </a:p>
        </p:txBody>
      </p:sp>
      <p:sp>
        <p:nvSpPr>
          <p:cNvPr id="6189"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BFAB2EED-2151-4898-A83E-9246FD7C19C8}"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0" y="188913"/>
            <a:ext cx="9144000" cy="779462"/>
          </a:xfrm>
          <a:prstGeom prst="rect">
            <a:avLst/>
          </a:prstGeom>
          <a:noFill/>
          <a:ln w="9525">
            <a:noFill/>
            <a:miter lim="800000"/>
            <a:headEnd/>
            <a:tailEnd/>
          </a:ln>
          <a:effectLst/>
        </p:spPr>
        <p:txBody>
          <a:bodyPr>
            <a:spAutoFit/>
          </a:bodyPr>
          <a:lstStyle/>
          <a:p>
            <a:pPr algn="ctr">
              <a:spcBef>
                <a:spcPct val="50000"/>
              </a:spcBef>
            </a:pPr>
            <a:r>
              <a:rPr lang="ru-RU" b="1">
                <a:effectLst>
                  <a:outerShdw blurRad="38100" dist="38100" dir="2700000" algn="tl">
                    <a:srgbClr val="000000"/>
                  </a:outerShdw>
                </a:effectLst>
              </a:rPr>
              <a:t>Муниципальное бюджетное общеобразовательное учреждение </a:t>
            </a:r>
          </a:p>
          <a:p>
            <a:pPr algn="ctr">
              <a:spcBef>
                <a:spcPct val="50000"/>
              </a:spcBef>
            </a:pPr>
            <a:r>
              <a:rPr lang="ru-RU" b="1">
                <a:effectLst>
                  <a:outerShdw blurRad="38100" dist="38100" dir="2700000" algn="tl">
                    <a:srgbClr val="000000"/>
                  </a:outerShdw>
                </a:effectLst>
              </a:rPr>
              <a:t>«Средняя общеобразовательная школа №192» </a:t>
            </a:r>
          </a:p>
        </p:txBody>
      </p:sp>
      <p:sp>
        <p:nvSpPr>
          <p:cNvPr id="2053" name="Text Box 5"/>
          <p:cNvSpPr txBox="1">
            <a:spLocks noChangeArrowheads="1"/>
          </p:cNvSpPr>
          <p:nvPr/>
        </p:nvSpPr>
        <p:spPr bwMode="auto">
          <a:xfrm>
            <a:off x="0" y="3133725"/>
            <a:ext cx="9144000" cy="366713"/>
          </a:xfrm>
          <a:prstGeom prst="rect">
            <a:avLst/>
          </a:prstGeom>
          <a:noFill/>
          <a:ln w="9525">
            <a:noFill/>
            <a:miter lim="800000"/>
            <a:headEnd/>
            <a:tailEnd/>
          </a:ln>
          <a:effectLst/>
        </p:spPr>
        <p:txBody>
          <a:bodyPr>
            <a:spAutoFit/>
          </a:bodyPr>
          <a:lstStyle/>
          <a:p>
            <a:pPr algn="r">
              <a:spcBef>
                <a:spcPct val="50000"/>
              </a:spcBef>
            </a:pPr>
            <a:r>
              <a:rPr lang="ru-RU" i="1">
                <a:effectLst>
                  <a:outerShdw blurRad="38100" dist="38100" dir="2700000" algn="tl">
                    <a:srgbClr val="000000"/>
                  </a:outerShdw>
                </a:effectLst>
              </a:rPr>
              <a:t>65-летию Великой Победы посвящается </a:t>
            </a:r>
          </a:p>
        </p:txBody>
      </p:sp>
      <p:sp>
        <p:nvSpPr>
          <p:cNvPr id="2054" name="Text Box 6"/>
          <p:cNvSpPr txBox="1">
            <a:spLocks noChangeArrowheads="1"/>
          </p:cNvSpPr>
          <p:nvPr/>
        </p:nvSpPr>
        <p:spPr bwMode="auto">
          <a:xfrm>
            <a:off x="0" y="3862388"/>
            <a:ext cx="9144000" cy="1006475"/>
          </a:xfrm>
          <a:prstGeom prst="rect">
            <a:avLst/>
          </a:prstGeom>
          <a:noFill/>
          <a:ln w="9525">
            <a:noFill/>
            <a:miter lim="800000"/>
            <a:headEnd/>
            <a:tailEnd/>
          </a:ln>
          <a:effectLst/>
        </p:spPr>
        <p:txBody>
          <a:bodyPr>
            <a:spAutoFit/>
          </a:bodyPr>
          <a:lstStyle/>
          <a:p>
            <a:pPr algn="ctr">
              <a:spcBef>
                <a:spcPct val="50000"/>
              </a:spcBef>
            </a:pPr>
            <a:r>
              <a:rPr lang="ru-RU" sz="6000" b="1" i="1">
                <a:effectLst>
                  <a:outerShdw blurRad="38100" dist="38100" dir="2700000" algn="tl">
                    <a:srgbClr val="000000"/>
                  </a:outerShdw>
                </a:effectLst>
              </a:rPr>
              <a:t>«ПОМНИМ» </a:t>
            </a:r>
          </a:p>
        </p:txBody>
      </p:sp>
      <p:pic>
        <p:nvPicPr>
          <p:cNvPr id="2055" name="Picture 7" descr="лента_звезда"/>
          <p:cNvPicPr>
            <a:picLocks noChangeAspect="1" noChangeArrowheads="1"/>
          </p:cNvPicPr>
          <p:nvPr/>
        </p:nvPicPr>
        <p:blipFill>
          <a:blip r:embed="rId2"/>
          <a:srcRect/>
          <a:stretch>
            <a:fillRect/>
          </a:stretch>
        </p:blipFill>
        <p:spPr bwMode="auto">
          <a:xfrm>
            <a:off x="1331913" y="1052513"/>
            <a:ext cx="6480175" cy="1766887"/>
          </a:xfrm>
          <a:prstGeom prst="rect">
            <a:avLst/>
          </a:prstGeom>
          <a:noFill/>
        </p:spPr>
      </p:pic>
      <p:sp>
        <p:nvSpPr>
          <p:cNvPr id="2056" name="Text Box 8"/>
          <p:cNvSpPr txBox="1">
            <a:spLocks noChangeArrowheads="1"/>
          </p:cNvSpPr>
          <p:nvPr/>
        </p:nvSpPr>
        <p:spPr bwMode="auto">
          <a:xfrm>
            <a:off x="0" y="6375400"/>
            <a:ext cx="9144000" cy="366713"/>
          </a:xfrm>
          <a:prstGeom prst="rect">
            <a:avLst/>
          </a:prstGeom>
          <a:noFill/>
          <a:ln w="9525">
            <a:noFill/>
            <a:miter lim="800000"/>
            <a:headEnd/>
            <a:tailEnd/>
          </a:ln>
          <a:effectLst/>
        </p:spPr>
        <p:txBody>
          <a:bodyPr>
            <a:spAutoFit/>
          </a:bodyPr>
          <a:lstStyle/>
          <a:p>
            <a:pPr algn="ctr">
              <a:spcBef>
                <a:spcPct val="50000"/>
              </a:spcBef>
            </a:pPr>
            <a:r>
              <a:rPr lang="ru-RU">
                <a:effectLst>
                  <a:outerShdw blurRad="38100" dist="38100" dir="2700000" algn="tl">
                    <a:srgbClr val="000000"/>
                  </a:outerShdw>
                </a:effectLst>
              </a:rPr>
              <a:t>Новосибирск 2009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par>
                                <p:cTn id="8" presetID="10" presetClass="entr" presetSubtype="0" fill="hold" nodeType="withEffect">
                                  <p:stCondLst>
                                    <p:cond delay="0"/>
                                  </p:stCondLst>
                                  <p:childTnLst>
                                    <p:set>
                                      <p:cBhvr>
                                        <p:cTn id="9" dur="1" fill="hold">
                                          <p:stCondLst>
                                            <p:cond delay="0"/>
                                          </p:stCondLst>
                                        </p:cTn>
                                        <p:tgtEl>
                                          <p:spTgt spid="2055"/>
                                        </p:tgtEl>
                                        <p:attrNameLst>
                                          <p:attrName>style.visibility</p:attrName>
                                        </p:attrNameLst>
                                      </p:cBhvr>
                                      <p:to>
                                        <p:strVal val="visible"/>
                                      </p:to>
                                    </p:set>
                                    <p:animEffect transition="in" filter="fade">
                                      <p:cBhvr>
                                        <p:cTn id="10" dur="2000"/>
                                        <p:tgtEl>
                                          <p:spTgt spid="20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fade">
                                      <p:cBhvr>
                                        <p:cTn id="13" dur="2000"/>
                                        <p:tgtEl>
                                          <p:spTgt spid="20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53"/>
                                        </p:tgtEl>
                                        <p:attrNameLst>
                                          <p:attrName>style.visibility</p:attrName>
                                        </p:attrNameLst>
                                      </p:cBhvr>
                                      <p:to>
                                        <p:strVal val="visible"/>
                                      </p:to>
                                    </p:set>
                                    <p:animEffect transition="in" filter="fade">
                                      <p:cBhvr>
                                        <p:cTn id="16" dur="2000"/>
                                        <p:tgtEl>
                                          <p:spTgt spid="20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56"/>
                                        </p:tgtEl>
                                        <p:attrNameLst>
                                          <p:attrName>style.visibility</p:attrName>
                                        </p:attrNameLst>
                                      </p:cBhvr>
                                      <p:to>
                                        <p:strVal val="visible"/>
                                      </p:to>
                                    </p:set>
                                    <p:animEffect transition="in" filter="fade">
                                      <p:cBhvr>
                                        <p:cTn id="19" dur="2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p:bldP spid="2054" grpId="0"/>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71" name="Rectangle 11" descr="IMG_2779"/>
          <p:cNvSpPr>
            <a:spLocks noChangeArrowheads="1"/>
          </p:cNvSpPr>
          <p:nvPr/>
        </p:nvSpPr>
        <p:spPr bwMode="auto">
          <a:xfrm>
            <a:off x="250825" y="1844675"/>
            <a:ext cx="5076825" cy="3313113"/>
          </a:xfrm>
          <a:prstGeom prst="rect">
            <a:avLst/>
          </a:prstGeom>
          <a:blipFill dpi="0" rotWithShape="1">
            <a:blip r:embed="rId2"/>
            <a:srcRect/>
            <a:stretch>
              <a:fillRect/>
            </a:stretch>
          </a:blipFill>
          <a:ln w="9525">
            <a:miter lim="800000"/>
            <a:headEnd/>
            <a:tailEnd/>
          </a:ln>
          <a:effectLst/>
          <a:scene3d>
            <a:camera prst="legacyObliqueFront">
              <a:rot lat="1500000" lon="1500000" rev="0"/>
            </a:camera>
            <a:lightRig rig="legacyFlat2" dir="b"/>
          </a:scene3d>
          <a:sp3d extrusionH="430200" prstMaterial="legacyMatte">
            <a:bevelT w="13500" h="13500" prst="angle"/>
            <a:bevelB w="13500" h="13500" prst="angle"/>
            <a:extrusionClr>
              <a:srgbClr val="FFFFFF"/>
            </a:extrusionClr>
          </a:sp3d>
        </p:spPr>
        <p:txBody>
          <a:bodyPr wrap="none" anchor="ctr">
            <a:flatTx/>
          </a:bodyPr>
          <a:lstStyle/>
          <a:p>
            <a:endParaRPr lang="ru-RU"/>
          </a:p>
        </p:txBody>
      </p:sp>
      <p:sp>
        <p:nvSpPr>
          <p:cNvPr id="15364" name="Text Box 4"/>
          <p:cNvSpPr txBox="1">
            <a:spLocks noChangeArrowheads="1"/>
          </p:cNvSpPr>
          <p:nvPr/>
        </p:nvSpPr>
        <p:spPr bwMode="auto">
          <a:xfrm>
            <a:off x="0" y="549275"/>
            <a:ext cx="9144000" cy="366713"/>
          </a:xfrm>
          <a:prstGeom prst="rect">
            <a:avLst/>
          </a:prstGeom>
          <a:noFill/>
          <a:ln w="9525">
            <a:noFill/>
            <a:miter lim="800000"/>
            <a:headEnd/>
            <a:tailEnd/>
          </a:ln>
          <a:effectLst/>
        </p:spPr>
        <p:txBody>
          <a:bodyPr>
            <a:spAutoFit/>
          </a:bodyPr>
          <a:lstStyle/>
          <a:p>
            <a:pPr algn="ctr">
              <a:spcBef>
                <a:spcPct val="50000"/>
              </a:spcBef>
            </a:pPr>
            <a:r>
              <a:rPr lang="ru-RU" b="1">
                <a:effectLst>
                  <a:outerShdw blurRad="38100" dist="38100" dir="2700000" algn="tl">
                    <a:srgbClr val="000000"/>
                  </a:outerShdw>
                </a:effectLst>
              </a:rPr>
              <a:t>Уникальные экспонаты музея</a:t>
            </a:r>
          </a:p>
        </p:txBody>
      </p:sp>
      <p:pic>
        <p:nvPicPr>
          <p:cNvPr id="15367" name="Picture 7" descr="лента_часть"/>
          <p:cNvPicPr>
            <a:picLocks noChangeAspect="1" noChangeArrowheads="1"/>
          </p:cNvPicPr>
          <p:nvPr/>
        </p:nvPicPr>
        <p:blipFill>
          <a:blip r:embed="rId3"/>
          <a:srcRect/>
          <a:stretch>
            <a:fillRect/>
          </a:stretch>
        </p:blipFill>
        <p:spPr bwMode="auto">
          <a:xfrm>
            <a:off x="395288" y="5440363"/>
            <a:ext cx="2016125" cy="868362"/>
          </a:xfrm>
          <a:prstGeom prst="rect">
            <a:avLst/>
          </a:prstGeom>
          <a:noFill/>
        </p:spPr>
      </p:pic>
      <p:pic>
        <p:nvPicPr>
          <p:cNvPr id="15369" name="Picture 9" descr="лента_часть"/>
          <p:cNvPicPr>
            <a:picLocks noChangeAspect="1" noChangeArrowheads="1"/>
          </p:cNvPicPr>
          <p:nvPr/>
        </p:nvPicPr>
        <p:blipFill>
          <a:blip r:embed="rId4"/>
          <a:srcRect/>
          <a:stretch>
            <a:fillRect/>
          </a:stretch>
        </p:blipFill>
        <p:spPr bwMode="auto">
          <a:xfrm>
            <a:off x="6877050" y="544513"/>
            <a:ext cx="2016125" cy="868362"/>
          </a:xfrm>
          <a:prstGeom prst="rect">
            <a:avLst/>
          </a:prstGeom>
          <a:noFill/>
        </p:spPr>
      </p:pic>
      <p:sp>
        <p:nvSpPr>
          <p:cNvPr id="15372" name="Rectangle 12" descr="IMG_2780"/>
          <p:cNvSpPr>
            <a:spLocks noChangeArrowheads="1"/>
          </p:cNvSpPr>
          <p:nvPr/>
        </p:nvSpPr>
        <p:spPr bwMode="auto">
          <a:xfrm>
            <a:off x="4573588" y="2613025"/>
            <a:ext cx="4462462" cy="3263900"/>
          </a:xfrm>
          <a:prstGeom prst="rect">
            <a:avLst/>
          </a:prstGeom>
          <a:blipFill dpi="0" rotWithShape="1">
            <a:blip r:embed="rId5"/>
            <a:srcRect/>
            <a:stretch>
              <a:fillRect/>
            </a:stretch>
          </a:blipFill>
          <a:ln w="9525">
            <a:miter lim="800000"/>
            <a:headEnd/>
            <a:tailEnd/>
          </a:ln>
          <a:effectLst/>
          <a:scene3d>
            <a:camera prst="legacyPerspectiveFront">
              <a:rot lat="1500000" lon="20099999" rev="0"/>
            </a:camera>
            <a:lightRig rig="legacyFlat4" dir="t"/>
          </a:scene3d>
          <a:sp3d extrusionH="430200" prstMaterial="legacyMatte">
            <a:bevelT w="13500" h="13500" prst="angle"/>
            <a:bevelB w="13500" h="13500" prst="angle"/>
            <a:extrusionClr>
              <a:srgbClr val="FFFFFF"/>
            </a:extrusionClr>
          </a:sp3d>
        </p:spPr>
        <p:txBody>
          <a:bodyPr wrap="none" anchor="ctr">
            <a:flatTx/>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2000"/>
                                        <p:tgtEl>
                                          <p:spTgt spid="15364"/>
                                        </p:tgtEl>
                                      </p:cBhvr>
                                    </p:animEffect>
                                    <p:anim calcmode="lin" valueType="num">
                                      <p:cBhvr>
                                        <p:cTn id="8" dur="2000" fill="hold"/>
                                        <p:tgtEl>
                                          <p:spTgt spid="15364"/>
                                        </p:tgtEl>
                                        <p:attrNameLst>
                                          <p:attrName>ppt_x</p:attrName>
                                        </p:attrNameLst>
                                      </p:cBhvr>
                                      <p:tavLst>
                                        <p:tav tm="0">
                                          <p:val>
                                            <p:strVal val="#ppt_x"/>
                                          </p:val>
                                        </p:tav>
                                        <p:tav tm="100000">
                                          <p:val>
                                            <p:strVal val="#ppt_x"/>
                                          </p:val>
                                        </p:tav>
                                      </p:tavLst>
                                    </p:anim>
                                    <p:anim calcmode="lin" valueType="num">
                                      <p:cBhvr>
                                        <p:cTn id="9" dur="2000" fill="hold"/>
                                        <p:tgtEl>
                                          <p:spTgt spid="1536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fade">
                                      <p:cBhvr>
                                        <p:cTn id="12" dur="2000"/>
                                        <p:tgtEl>
                                          <p:spTgt spid="15367"/>
                                        </p:tgtEl>
                                      </p:cBhvr>
                                    </p:animEffect>
                                    <p:anim calcmode="lin" valueType="num">
                                      <p:cBhvr>
                                        <p:cTn id="13" dur="2000" fill="hold"/>
                                        <p:tgtEl>
                                          <p:spTgt spid="15367"/>
                                        </p:tgtEl>
                                        <p:attrNameLst>
                                          <p:attrName>ppt_x</p:attrName>
                                        </p:attrNameLst>
                                      </p:cBhvr>
                                      <p:tavLst>
                                        <p:tav tm="0">
                                          <p:val>
                                            <p:strVal val="#ppt_x"/>
                                          </p:val>
                                        </p:tav>
                                        <p:tav tm="100000">
                                          <p:val>
                                            <p:strVal val="#ppt_x"/>
                                          </p:val>
                                        </p:tav>
                                      </p:tavLst>
                                    </p:anim>
                                    <p:anim calcmode="lin" valueType="num">
                                      <p:cBhvr>
                                        <p:cTn id="14" dur="2000" fill="hold"/>
                                        <p:tgtEl>
                                          <p:spTgt spid="1536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369"/>
                                        </p:tgtEl>
                                        <p:attrNameLst>
                                          <p:attrName>style.visibility</p:attrName>
                                        </p:attrNameLst>
                                      </p:cBhvr>
                                      <p:to>
                                        <p:strVal val="visible"/>
                                      </p:to>
                                    </p:set>
                                    <p:animEffect transition="in" filter="fade">
                                      <p:cBhvr>
                                        <p:cTn id="17" dur="2000"/>
                                        <p:tgtEl>
                                          <p:spTgt spid="15369"/>
                                        </p:tgtEl>
                                      </p:cBhvr>
                                    </p:animEffect>
                                    <p:anim calcmode="lin" valueType="num">
                                      <p:cBhvr>
                                        <p:cTn id="18" dur="2000" fill="hold"/>
                                        <p:tgtEl>
                                          <p:spTgt spid="15369"/>
                                        </p:tgtEl>
                                        <p:attrNameLst>
                                          <p:attrName>ppt_x</p:attrName>
                                        </p:attrNameLst>
                                      </p:cBhvr>
                                      <p:tavLst>
                                        <p:tav tm="0">
                                          <p:val>
                                            <p:strVal val="#ppt_x"/>
                                          </p:val>
                                        </p:tav>
                                        <p:tav tm="100000">
                                          <p:val>
                                            <p:strVal val="#ppt_x"/>
                                          </p:val>
                                        </p:tav>
                                      </p:tavLst>
                                    </p:anim>
                                    <p:anim calcmode="lin" valueType="num">
                                      <p:cBhvr>
                                        <p:cTn id="19" dur="2000" fill="hold"/>
                                        <p:tgtEl>
                                          <p:spTgt spid="1536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371"/>
                                        </p:tgtEl>
                                        <p:attrNameLst>
                                          <p:attrName>style.visibility</p:attrName>
                                        </p:attrNameLst>
                                      </p:cBhvr>
                                      <p:to>
                                        <p:strVal val="visible"/>
                                      </p:to>
                                    </p:set>
                                    <p:animEffect transition="in" filter="fade">
                                      <p:cBhvr>
                                        <p:cTn id="22" dur="2000"/>
                                        <p:tgtEl>
                                          <p:spTgt spid="15371"/>
                                        </p:tgtEl>
                                      </p:cBhvr>
                                    </p:animEffect>
                                    <p:anim calcmode="lin" valueType="num">
                                      <p:cBhvr>
                                        <p:cTn id="23" dur="2000" fill="hold"/>
                                        <p:tgtEl>
                                          <p:spTgt spid="15371"/>
                                        </p:tgtEl>
                                        <p:attrNameLst>
                                          <p:attrName>ppt_x</p:attrName>
                                        </p:attrNameLst>
                                      </p:cBhvr>
                                      <p:tavLst>
                                        <p:tav tm="0">
                                          <p:val>
                                            <p:strVal val="#ppt_x"/>
                                          </p:val>
                                        </p:tav>
                                        <p:tav tm="100000">
                                          <p:val>
                                            <p:strVal val="#ppt_x"/>
                                          </p:val>
                                        </p:tav>
                                      </p:tavLst>
                                    </p:anim>
                                    <p:anim calcmode="lin" valueType="num">
                                      <p:cBhvr>
                                        <p:cTn id="24" dur="2000" fill="hold"/>
                                        <p:tgtEl>
                                          <p:spTgt spid="15371"/>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5372"/>
                                        </p:tgtEl>
                                        <p:attrNameLst>
                                          <p:attrName>style.visibility</p:attrName>
                                        </p:attrNameLst>
                                      </p:cBhvr>
                                      <p:to>
                                        <p:strVal val="visible"/>
                                      </p:to>
                                    </p:set>
                                    <p:animEffect transition="in" filter="fade">
                                      <p:cBhvr>
                                        <p:cTn id="27" dur="2000"/>
                                        <p:tgtEl>
                                          <p:spTgt spid="15372"/>
                                        </p:tgtEl>
                                      </p:cBhvr>
                                    </p:animEffect>
                                    <p:anim calcmode="lin" valueType="num">
                                      <p:cBhvr>
                                        <p:cTn id="28" dur="2000" fill="hold"/>
                                        <p:tgtEl>
                                          <p:spTgt spid="15372"/>
                                        </p:tgtEl>
                                        <p:attrNameLst>
                                          <p:attrName>ppt_x</p:attrName>
                                        </p:attrNameLst>
                                      </p:cBhvr>
                                      <p:tavLst>
                                        <p:tav tm="0">
                                          <p:val>
                                            <p:strVal val="#ppt_x"/>
                                          </p:val>
                                        </p:tav>
                                        <p:tav tm="100000">
                                          <p:val>
                                            <p:strVal val="#ppt_x"/>
                                          </p:val>
                                        </p:tav>
                                      </p:tavLst>
                                    </p:anim>
                                    <p:anim calcmode="lin" valueType="num">
                                      <p:cBhvr>
                                        <p:cTn id="29" dur="2000" fill="hold"/>
                                        <p:tgtEl>
                                          <p:spTgt spid="153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animBg="1"/>
      <p:bldP spid="15364" grpId="0"/>
      <p:bldP spid="1537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179388" y="158750"/>
            <a:ext cx="8893175" cy="2563813"/>
          </a:xfrm>
          <a:prstGeom prst="rect">
            <a:avLst/>
          </a:prstGeom>
          <a:noFill/>
          <a:ln w="9525">
            <a:noFill/>
            <a:miter lim="800000"/>
            <a:headEnd/>
            <a:tailEnd/>
          </a:ln>
          <a:effectLst/>
        </p:spPr>
        <p:txBody>
          <a:bodyPr>
            <a:spAutoFit/>
          </a:bodyPr>
          <a:lstStyle/>
          <a:p>
            <a:pPr indent="450850">
              <a:spcBef>
                <a:spcPct val="50000"/>
              </a:spcBef>
            </a:pPr>
            <a:r>
              <a:rPr lang="ru-RU" b="1">
                <a:effectLst>
                  <a:outerShdw blurRad="38100" dist="38100" dir="2700000" algn="tl">
                    <a:srgbClr val="000000"/>
                  </a:outerShdw>
                </a:effectLst>
              </a:rPr>
              <a:t>При музее им. Н. С. Симакова действует Совет, объединяющий членов </a:t>
            </a:r>
            <a:r>
              <a:rPr lang="en-US" b="1">
                <a:effectLst>
                  <a:outerShdw blurRad="38100" dist="38100" dir="2700000" algn="tl">
                    <a:srgbClr val="000000"/>
                  </a:outerShdw>
                </a:effectLst>
              </a:rPr>
              <a:t>НСБМУ, </a:t>
            </a:r>
            <a:r>
              <a:rPr lang="ru-RU" b="1">
                <a:effectLst>
                  <a:outerShdw blurRad="38100" dist="38100" dir="2700000" algn="tl">
                    <a:srgbClr val="000000"/>
                  </a:outerShdw>
                </a:effectLst>
              </a:rPr>
              <a:t>педагогов, учащихся школы. Ведется большая поисковая, экскурсионная работа, пополняется музейный фонд. Учащиеся на материалах музея и воспоминаниях бывших узников фашизма ведут исследовательскую работу, пишут рефераты, которые получают достойную оценку на различных конференциях. Ведется переписка с бывшими узниками и борцами Сопротивления, проживающими в разных регионах нашей страны. </a:t>
            </a:r>
          </a:p>
        </p:txBody>
      </p:sp>
      <p:pic>
        <p:nvPicPr>
          <p:cNvPr id="16389" name="Picture 5" descr="IMG_2853"/>
          <p:cNvPicPr>
            <a:picLocks noChangeAspect="1" noChangeArrowheads="1"/>
          </p:cNvPicPr>
          <p:nvPr/>
        </p:nvPicPr>
        <p:blipFill>
          <a:blip r:embed="rId2"/>
          <a:srcRect/>
          <a:stretch>
            <a:fillRect/>
          </a:stretch>
        </p:blipFill>
        <p:spPr bwMode="auto">
          <a:xfrm>
            <a:off x="2122488" y="2781300"/>
            <a:ext cx="4897437" cy="3673475"/>
          </a:xfrm>
          <a:prstGeom prst="rect">
            <a:avLst/>
          </a:prstGeom>
          <a:noFill/>
        </p:spPr>
      </p:pic>
      <p:sp>
        <p:nvSpPr>
          <p:cNvPr id="16390" name="Text Box 6"/>
          <p:cNvSpPr txBox="1">
            <a:spLocks noChangeArrowheads="1"/>
          </p:cNvSpPr>
          <p:nvPr/>
        </p:nvSpPr>
        <p:spPr bwMode="auto">
          <a:xfrm>
            <a:off x="1763713" y="6453188"/>
            <a:ext cx="5688012" cy="304800"/>
          </a:xfrm>
          <a:prstGeom prst="rect">
            <a:avLst/>
          </a:prstGeom>
          <a:noFill/>
          <a:ln w="9525">
            <a:noFill/>
            <a:miter lim="800000"/>
            <a:headEnd/>
            <a:tailEnd/>
          </a:ln>
          <a:effectLst/>
        </p:spPr>
        <p:txBody>
          <a:bodyPr>
            <a:spAutoFit/>
          </a:bodyPr>
          <a:lstStyle/>
          <a:p>
            <a:pPr algn="ctr">
              <a:spcBef>
                <a:spcPct val="50000"/>
              </a:spcBef>
            </a:pPr>
            <a:r>
              <a:rPr lang="ru-RU" sz="1400"/>
              <a:t>Член Совета музея Марианна Глебова, ученица 11 класса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2000"/>
                                        <p:tgtEl>
                                          <p:spTgt spid="16388"/>
                                        </p:tgtEl>
                                      </p:cBhvr>
                                    </p:animEffect>
                                  </p:childTnLst>
                                </p:cTn>
                              </p:par>
                              <p:par>
                                <p:cTn id="8" presetID="42" presetClass="entr" presetSubtype="0"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fade">
                                      <p:cBhvr>
                                        <p:cTn id="10" dur="2000"/>
                                        <p:tgtEl>
                                          <p:spTgt spid="16389"/>
                                        </p:tgtEl>
                                      </p:cBhvr>
                                    </p:animEffect>
                                    <p:anim calcmode="lin" valueType="num">
                                      <p:cBhvr>
                                        <p:cTn id="11" dur="2000" fill="hold"/>
                                        <p:tgtEl>
                                          <p:spTgt spid="16389"/>
                                        </p:tgtEl>
                                        <p:attrNameLst>
                                          <p:attrName>ppt_x</p:attrName>
                                        </p:attrNameLst>
                                      </p:cBhvr>
                                      <p:tavLst>
                                        <p:tav tm="0">
                                          <p:val>
                                            <p:strVal val="#ppt_x"/>
                                          </p:val>
                                        </p:tav>
                                        <p:tav tm="100000">
                                          <p:val>
                                            <p:strVal val="#ppt_x"/>
                                          </p:val>
                                        </p:tav>
                                      </p:tavLst>
                                    </p:anim>
                                    <p:anim calcmode="lin" valueType="num">
                                      <p:cBhvr>
                                        <p:cTn id="12" dur="2000" fill="hold"/>
                                        <p:tgtEl>
                                          <p:spTgt spid="1638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fade">
                                      <p:cBhvr>
                                        <p:cTn id="15" dur="2000"/>
                                        <p:tgtEl>
                                          <p:spTgt spid="16390"/>
                                        </p:tgtEl>
                                      </p:cBhvr>
                                    </p:animEffect>
                                    <p:anim calcmode="lin" valueType="num">
                                      <p:cBhvr>
                                        <p:cTn id="16" dur="2000" fill="hold"/>
                                        <p:tgtEl>
                                          <p:spTgt spid="16390"/>
                                        </p:tgtEl>
                                        <p:attrNameLst>
                                          <p:attrName>ppt_x</p:attrName>
                                        </p:attrNameLst>
                                      </p:cBhvr>
                                      <p:tavLst>
                                        <p:tav tm="0">
                                          <p:val>
                                            <p:strVal val="#ppt_x"/>
                                          </p:val>
                                        </p:tav>
                                        <p:tav tm="100000">
                                          <p:val>
                                            <p:strVal val="#ppt_x"/>
                                          </p:val>
                                        </p:tav>
                                      </p:tavLst>
                                    </p:anim>
                                    <p:anim calcmode="lin" valueType="num">
                                      <p:cBhvr>
                                        <p:cTn id="17" dur="2000" fill="hold"/>
                                        <p:tgtEl>
                                          <p:spTgt spid="16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9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179388" y="628650"/>
            <a:ext cx="8785225" cy="2152650"/>
          </a:xfrm>
          <a:prstGeom prst="rect">
            <a:avLst/>
          </a:prstGeom>
          <a:noFill/>
          <a:ln w="9525">
            <a:noFill/>
            <a:miter lim="800000"/>
            <a:headEnd/>
            <a:tailEnd/>
          </a:ln>
          <a:effectLst/>
        </p:spPr>
        <p:txBody>
          <a:bodyPr>
            <a:spAutoFit/>
          </a:bodyPr>
          <a:lstStyle/>
          <a:p>
            <a:pPr indent="450850">
              <a:spcBef>
                <a:spcPct val="50000"/>
              </a:spcBef>
            </a:pPr>
            <a:r>
              <a:rPr lang="ru-RU" b="1">
                <a:effectLst>
                  <a:outerShdw blurRad="38100" dist="38100" dir="2700000" algn="tl">
                    <a:srgbClr val="000000"/>
                  </a:outerShdw>
                </a:effectLst>
              </a:rPr>
              <a:t>Прикосновение к трагическим страницам живой истории для нас, школьников, неоценимо. Традиционными в школе №192 стали Дни памяти Н. С. Симакова, День узника 11 апреля, вахта Памяти. </a:t>
            </a:r>
          </a:p>
          <a:p>
            <a:pPr indent="450850">
              <a:spcBef>
                <a:spcPct val="50000"/>
              </a:spcBef>
            </a:pPr>
            <a:r>
              <a:rPr lang="ru-RU" b="1">
                <a:effectLst>
                  <a:outerShdw blurRad="38100" dist="38100" dir="2700000" algn="tl">
                    <a:srgbClr val="000000"/>
                  </a:outerShdw>
                </a:effectLst>
              </a:rPr>
              <a:t>6 мая 2002 года при школе был открыт Памятник бывшим узникам фашистских концлагерей. Там же заложен сквер с аллеей Памяти. </a:t>
            </a:r>
          </a:p>
        </p:txBody>
      </p:sp>
      <p:pic>
        <p:nvPicPr>
          <p:cNvPr id="17413" name="Picture 5" descr="IMG_2850"/>
          <p:cNvPicPr>
            <a:picLocks noChangeAspect="1" noChangeArrowheads="1"/>
          </p:cNvPicPr>
          <p:nvPr/>
        </p:nvPicPr>
        <p:blipFill>
          <a:blip r:embed="rId2"/>
          <a:srcRect/>
          <a:stretch>
            <a:fillRect/>
          </a:stretch>
        </p:blipFill>
        <p:spPr bwMode="auto">
          <a:xfrm>
            <a:off x="395288" y="3090863"/>
            <a:ext cx="8388350" cy="2859087"/>
          </a:xfrm>
          <a:prstGeom prst="rect">
            <a:avLst/>
          </a:prstGeom>
          <a:noFill/>
        </p:spPr>
      </p:pic>
      <p:sp>
        <p:nvSpPr>
          <p:cNvPr id="17414" name="Text Box 6"/>
          <p:cNvSpPr txBox="1">
            <a:spLocks noChangeArrowheads="1"/>
          </p:cNvSpPr>
          <p:nvPr/>
        </p:nvSpPr>
        <p:spPr bwMode="auto">
          <a:xfrm>
            <a:off x="395288" y="6076950"/>
            <a:ext cx="8353425" cy="304800"/>
          </a:xfrm>
          <a:prstGeom prst="rect">
            <a:avLst/>
          </a:prstGeom>
          <a:noFill/>
          <a:ln w="9525">
            <a:noFill/>
            <a:miter lim="800000"/>
            <a:headEnd/>
            <a:tailEnd/>
          </a:ln>
          <a:effectLst/>
        </p:spPr>
        <p:txBody>
          <a:bodyPr>
            <a:spAutoFit/>
          </a:bodyPr>
          <a:lstStyle/>
          <a:p>
            <a:pPr algn="ctr">
              <a:spcBef>
                <a:spcPct val="50000"/>
              </a:spcBef>
            </a:pPr>
            <a:r>
              <a:rPr lang="ru-RU" sz="1400"/>
              <a:t>Встреча учащихся 8-х классов с бывшими малолетними узниками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2000"/>
                                        <p:tgtEl>
                                          <p:spTgt spid="17412"/>
                                        </p:tgtEl>
                                      </p:cBhvr>
                                    </p:animEffect>
                                  </p:childTnLst>
                                </p:cTn>
                              </p:par>
                              <p:par>
                                <p:cTn id="8" presetID="42" presetClass="entr" presetSubtype="0" fill="hold" nodeType="withEffect">
                                  <p:stCondLst>
                                    <p:cond delay="0"/>
                                  </p:stCondLst>
                                  <p:childTnLst>
                                    <p:set>
                                      <p:cBhvr>
                                        <p:cTn id="9" dur="1" fill="hold">
                                          <p:stCondLst>
                                            <p:cond delay="0"/>
                                          </p:stCondLst>
                                        </p:cTn>
                                        <p:tgtEl>
                                          <p:spTgt spid="17413"/>
                                        </p:tgtEl>
                                        <p:attrNameLst>
                                          <p:attrName>style.visibility</p:attrName>
                                        </p:attrNameLst>
                                      </p:cBhvr>
                                      <p:to>
                                        <p:strVal val="visible"/>
                                      </p:to>
                                    </p:set>
                                    <p:animEffect transition="in" filter="fade">
                                      <p:cBhvr>
                                        <p:cTn id="10" dur="2000"/>
                                        <p:tgtEl>
                                          <p:spTgt spid="17413"/>
                                        </p:tgtEl>
                                      </p:cBhvr>
                                    </p:animEffect>
                                    <p:anim calcmode="lin" valueType="num">
                                      <p:cBhvr>
                                        <p:cTn id="11" dur="2000" fill="hold"/>
                                        <p:tgtEl>
                                          <p:spTgt spid="17413"/>
                                        </p:tgtEl>
                                        <p:attrNameLst>
                                          <p:attrName>ppt_x</p:attrName>
                                        </p:attrNameLst>
                                      </p:cBhvr>
                                      <p:tavLst>
                                        <p:tav tm="0">
                                          <p:val>
                                            <p:strVal val="#ppt_x"/>
                                          </p:val>
                                        </p:tav>
                                        <p:tav tm="100000">
                                          <p:val>
                                            <p:strVal val="#ppt_x"/>
                                          </p:val>
                                        </p:tav>
                                      </p:tavLst>
                                    </p:anim>
                                    <p:anim calcmode="lin" valueType="num">
                                      <p:cBhvr>
                                        <p:cTn id="12" dur="2000" fill="hold"/>
                                        <p:tgtEl>
                                          <p:spTgt spid="174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7414"/>
                                        </p:tgtEl>
                                        <p:attrNameLst>
                                          <p:attrName>style.visibility</p:attrName>
                                        </p:attrNameLst>
                                      </p:cBhvr>
                                      <p:to>
                                        <p:strVal val="visible"/>
                                      </p:to>
                                    </p:set>
                                    <p:animEffect transition="in" filter="fade">
                                      <p:cBhvr>
                                        <p:cTn id="15" dur="2000"/>
                                        <p:tgtEl>
                                          <p:spTgt spid="17414"/>
                                        </p:tgtEl>
                                      </p:cBhvr>
                                    </p:animEffect>
                                    <p:anim calcmode="lin" valueType="num">
                                      <p:cBhvr>
                                        <p:cTn id="16" dur="2000" fill="hold"/>
                                        <p:tgtEl>
                                          <p:spTgt spid="17414"/>
                                        </p:tgtEl>
                                        <p:attrNameLst>
                                          <p:attrName>ppt_x</p:attrName>
                                        </p:attrNameLst>
                                      </p:cBhvr>
                                      <p:tavLst>
                                        <p:tav tm="0">
                                          <p:val>
                                            <p:strVal val="#ppt_x"/>
                                          </p:val>
                                        </p:tav>
                                        <p:tav tm="100000">
                                          <p:val>
                                            <p:strVal val="#ppt_x"/>
                                          </p:val>
                                        </p:tav>
                                      </p:tavLst>
                                    </p:anim>
                                    <p:anim calcmode="lin" valueType="num">
                                      <p:cBhvr>
                                        <p:cTn id="17" dur="2000" fill="hold"/>
                                        <p:tgtEl>
                                          <p:spTgt spid="174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6" name="Picture 4" descr="IMG_2854"/>
          <p:cNvPicPr>
            <a:picLocks noChangeAspect="1" noChangeArrowheads="1"/>
          </p:cNvPicPr>
          <p:nvPr/>
        </p:nvPicPr>
        <p:blipFill>
          <a:blip r:embed="rId2" cstate="print"/>
          <a:srcRect/>
          <a:stretch>
            <a:fillRect/>
          </a:stretch>
        </p:blipFill>
        <p:spPr bwMode="auto">
          <a:xfrm>
            <a:off x="1187450" y="260350"/>
            <a:ext cx="2881313" cy="2822575"/>
          </a:xfrm>
          <a:prstGeom prst="rect">
            <a:avLst/>
          </a:prstGeom>
          <a:noFill/>
        </p:spPr>
      </p:pic>
      <p:pic>
        <p:nvPicPr>
          <p:cNvPr id="18437" name="Picture 5" descr="IMG_2855"/>
          <p:cNvPicPr>
            <a:picLocks noChangeAspect="1" noChangeArrowheads="1"/>
          </p:cNvPicPr>
          <p:nvPr/>
        </p:nvPicPr>
        <p:blipFill>
          <a:blip r:embed="rId3"/>
          <a:srcRect/>
          <a:stretch>
            <a:fillRect/>
          </a:stretch>
        </p:blipFill>
        <p:spPr bwMode="auto">
          <a:xfrm>
            <a:off x="5484813" y="3500438"/>
            <a:ext cx="2471737" cy="2663825"/>
          </a:xfrm>
          <a:prstGeom prst="rect">
            <a:avLst/>
          </a:prstGeom>
          <a:noFill/>
        </p:spPr>
      </p:pic>
      <p:pic>
        <p:nvPicPr>
          <p:cNvPr id="18438" name="Picture 6" descr="безымянный1_3"/>
          <p:cNvPicPr>
            <a:picLocks noChangeAspect="1" noChangeArrowheads="1"/>
          </p:cNvPicPr>
          <p:nvPr/>
        </p:nvPicPr>
        <p:blipFill>
          <a:blip r:embed="rId4" cstate="print"/>
          <a:srcRect/>
          <a:stretch>
            <a:fillRect/>
          </a:stretch>
        </p:blipFill>
        <p:spPr bwMode="auto">
          <a:xfrm>
            <a:off x="898525" y="3573463"/>
            <a:ext cx="3457575" cy="2586037"/>
          </a:xfrm>
          <a:prstGeom prst="rect">
            <a:avLst/>
          </a:prstGeom>
          <a:noFill/>
        </p:spPr>
      </p:pic>
      <p:pic>
        <p:nvPicPr>
          <p:cNvPr id="18439" name="Picture 7" descr="безымянный1_1"/>
          <p:cNvPicPr>
            <a:picLocks noChangeAspect="1" noChangeArrowheads="1"/>
          </p:cNvPicPr>
          <p:nvPr/>
        </p:nvPicPr>
        <p:blipFill>
          <a:blip r:embed="rId5" cstate="print"/>
          <a:srcRect/>
          <a:stretch>
            <a:fillRect/>
          </a:stretch>
        </p:blipFill>
        <p:spPr bwMode="auto">
          <a:xfrm>
            <a:off x="5364163" y="260350"/>
            <a:ext cx="2759075" cy="2781300"/>
          </a:xfrm>
          <a:prstGeom prst="rect">
            <a:avLst/>
          </a:prstGeom>
          <a:noFill/>
        </p:spPr>
      </p:pic>
      <p:sp>
        <p:nvSpPr>
          <p:cNvPr id="18440" name="Text Box 8"/>
          <p:cNvSpPr txBox="1">
            <a:spLocks noChangeArrowheads="1"/>
          </p:cNvSpPr>
          <p:nvPr/>
        </p:nvSpPr>
        <p:spPr bwMode="auto">
          <a:xfrm>
            <a:off x="1187450" y="3068638"/>
            <a:ext cx="2879725" cy="304800"/>
          </a:xfrm>
          <a:prstGeom prst="rect">
            <a:avLst/>
          </a:prstGeom>
          <a:noFill/>
          <a:ln w="9525">
            <a:noFill/>
            <a:miter lim="800000"/>
            <a:headEnd/>
            <a:tailEnd/>
          </a:ln>
          <a:effectLst/>
        </p:spPr>
        <p:txBody>
          <a:bodyPr>
            <a:spAutoFit/>
          </a:bodyPr>
          <a:lstStyle/>
          <a:p>
            <a:pPr algn="ctr">
              <a:spcBef>
                <a:spcPct val="50000"/>
              </a:spcBef>
            </a:pPr>
            <a:r>
              <a:rPr lang="ru-RU" sz="1400"/>
              <a:t>День памяти Н. С. Симакова</a:t>
            </a:r>
          </a:p>
        </p:txBody>
      </p:sp>
      <p:sp>
        <p:nvSpPr>
          <p:cNvPr id="18441" name="Text Box 9"/>
          <p:cNvSpPr txBox="1">
            <a:spLocks noChangeArrowheads="1"/>
          </p:cNvSpPr>
          <p:nvPr/>
        </p:nvSpPr>
        <p:spPr bwMode="auto">
          <a:xfrm>
            <a:off x="900113" y="6165850"/>
            <a:ext cx="3455987" cy="517525"/>
          </a:xfrm>
          <a:prstGeom prst="rect">
            <a:avLst/>
          </a:prstGeom>
          <a:noFill/>
          <a:ln w="9525">
            <a:noFill/>
            <a:miter lim="800000"/>
            <a:headEnd/>
            <a:tailEnd/>
          </a:ln>
          <a:effectLst/>
        </p:spPr>
        <p:txBody>
          <a:bodyPr>
            <a:spAutoFit/>
          </a:bodyPr>
          <a:lstStyle/>
          <a:p>
            <a:pPr algn="ctr">
              <a:spcBef>
                <a:spcPct val="50000"/>
              </a:spcBef>
            </a:pPr>
            <a:r>
              <a:rPr lang="ru-RU" sz="1400"/>
              <a:t>Открытие Памятника бывшим узникам фашистских концлагерей</a:t>
            </a:r>
          </a:p>
        </p:txBody>
      </p:sp>
      <p:sp>
        <p:nvSpPr>
          <p:cNvPr id="18442" name="Text Box 10"/>
          <p:cNvSpPr txBox="1">
            <a:spLocks noChangeArrowheads="1"/>
          </p:cNvSpPr>
          <p:nvPr/>
        </p:nvSpPr>
        <p:spPr bwMode="auto">
          <a:xfrm>
            <a:off x="5364163" y="2997200"/>
            <a:ext cx="2736850" cy="304800"/>
          </a:xfrm>
          <a:prstGeom prst="rect">
            <a:avLst/>
          </a:prstGeom>
          <a:noFill/>
          <a:ln w="9525">
            <a:noFill/>
            <a:miter lim="800000"/>
            <a:headEnd/>
            <a:tailEnd/>
          </a:ln>
          <a:effectLst/>
        </p:spPr>
        <p:txBody>
          <a:bodyPr>
            <a:spAutoFit/>
          </a:bodyPr>
          <a:lstStyle/>
          <a:p>
            <a:pPr algn="ctr">
              <a:spcBef>
                <a:spcPct val="50000"/>
              </a:spcBef>
            </a:pPr>
            <a:r>
              <a:rPr lang="ru-RU" sz="1400"/>
              <a:t>Пост №1</a:t>
            </a:r>
          </a:p>
        </p:txBody>
      </p:sp>
      <p:sp>
        <p:nvSpPr>
          <p:cNvPr id="18443" name="Text Box 11"/>
          <p:cNvSpPr txBox="1">
            <a:spLocks noChangeArrowheads="1"/>
          </p:cNvSpPr>
          <p:nvPr/>
        </p:nvSpPr>
        <p:spPr bwMode="auto">
          <a:xfrm>
            <a:off x="5508625" y="6165850"/>
            <a:ext cx="2447925" cy="517525"/>
          </a:xfrm>
          <a:prstGeom prst="rect">
            <a:avLst/>
          </a:prstGeom>
          <a:noFill/>
          <a:ln w="9525">
            <a:noFill/>
            <a:miter lim="800000"/>
            <a:headEnd/>
            <a:tailEnd/>
          </a:ln>
          <a:effectLst/>
        </p:spPr>
        <p:txBody>
          <a:bodyPr>
            <a:spAutoFit/>
          </a:bodyPr>
          <a:lstStyle/>
          <a:p>
            <a:pPr algn="ctr">
              <a:spcBef>
                <a:spcPct val="50000"/>
              </a:spcBef>
            </a:pPr>
            <a:r>
              <a:rPr lang="ru-RU" sz="1400"/>
              <a:t>«У фашизма нет будущего!»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2000"/>
                                        <p:tgtEl>
                                          <p:spTgt spid="184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40"/>
                                        </p:tgtEl>
                                        <p:attrNameLst>
                                          <p:attrName>style.visibility</p:attrName>
                                        </p:attrNameLst>
                                      </p:cBhvr>
                                      <p:to>
                                        <p:strVal val="visible"/>
                                      </p:to>
                                    </p:set>
                                    <p:animEffect transition="in" filter="fade">
                                      <p:cBhvr>
                                        <p:cTn id="10" dur="2000"/>
                                        <p:tgtEl>
                                          <p:spTgt spid="184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39"/>
                                        </p:tgtEl>
                                        <p:attrNameLst>
                                          <p:attrName>style.visibility</p:attrName>
                                        </p:attrNameLst>
                                      </p:cBhvr>
                                      <p:to>
                                        <p:strVal val="visible"/>
                                      </p:to>
                                    </p:set>
                                    <p:animEffect transition="in" filter="fade">
                                      <p:cBhvr>
                                        <p:cTn id="13" dur="2000"/>
                                        <p:tgtEl>
                                          <p:spTgt spid="184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442"/>
                                        </p:tgtEl>
                                        <p:attrNameLst>
                                          <p:attrName>style.visibility</p:attrName>
                                        </p:attrNameLst>
                                      </p:cBhvr>
                                      <p:to>
                                        <p:strVal val="visible"/>
                                      </p:to>
                                    </p:set>
                                    <p:animEffect transition="in" filter="fade">
                                      <p:cBhvr>
                                        <p:cTn id="16" dur="2000"/>
                                        <p:tgtEl>
                                          <p:spTgt spid="18442"/>
                                        </p:tgtEl>
                                      </p:cBhvr>
                                    </p:animEffect>
                                  </p:childTnLst>
                                </p:cTn>
                              </p:par>
                              <p:par>
                                <p:cTn id="17" presetID="10" presetClass="entr" presetSubtype="0" fill="hold" nodeType="withEffect">
                                  <p:stCondLst>
                                    <p:cond delay="0"/>
                                  </p:stCondLst>
                                  <p:childTnLst>
                                    <p:set>
                                      <p:cBhvr>
                                        <p:cTn id="18" dur="1" fill="hold">
                                          <p:stCondLst>
                                            <p:cond delay="0"/>
                                          </p:stCondLst>
                                        </p:cTn>
                                        <p:tgtEl>
                                          <p:spTgt spid="18438"/>
                                        </p:tgtEl>
                                        <p:attrNameLst>
                                          <p:attrName>style.visibility</p:attrName>
                                        </p:attrNameLst>
                                      </p:cBhvr>
                                      <p:to>
                                        <p:strVal val="visible"/>
                                      </p:to>
                                    </p:set>
                                    <p:animEffect transition="in" filter="fade">
                                      <p:cBhvr>
                                        <p:cTn id="19" dur="2000"/>
                                        <p:tgtEl>
                                          <p:spTgt spid="184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441"/>
                                        </p:tgtEl>
                                        <p:attrNameLst>
                                          <p:attrName>style.visibility</p:attrName>
                                        </p:attrNameLst>
                                      </p:cBhvr>
                                      <p:to>
                                        <p:strVal val="visible"/>
                                      </p:to>
                                    </p:set>
                                    <p:animEffect transition="in" filter="fade">
                                      <p:cBhvr>
                                        <p:cTn id="22" dur="2000"/>
                                        <p:tgtEl>
                                          <p:spTgt spid="18441"/>
                                        </p:tgtEl>
                                      </p:cBhvr>
                                    </p:animEffect>
                                  </p:childTnLst>
                                </p:cTn>
                              </p:par>
                              <p:par>
                                <p:cTn id="23" presetID="10" presetClass="entr" presetSubtype="0" fill="hold" nodeType="withEffect">
                                  <p:stCondLst>
                                    <p:cond delay="0"/>
                                  </p:stCondLst>
                                  <p:childTnLst>
                                    <p:set>
                                      <p:cBhvr>
                                        <p:cTn id="24" dur="1" fill="hold">
                                          <p:stCondLst>
                                            <p:cond delay="0"/>
                                          </p:stCondLst>
                                        </p:cTn>
                                        <p:tgtEl>
                                          <p:spTgt spid="18437"/>
                                        </p:tgtEl>
                                        <p:attrNameLst>
                                          <p:attrName>style.visibility</p:attrName>
                                        </p:attrNameLst>
                                      </p:cBhvr>
                                      <p:to>
                                        <p:strVal val="visible"/>
                                      </p:to>
                                    </p:set>
                                    <p:animEffect transition="in" filter="fade">
                                      <p:cBhvr>
                                        <p:cTn id="25" dur="2000"/>
                                        <p:tgtEl>
                                          <p:spTgt spid="184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443"/>
                                        </p:tgtEl>
                                        <p:attrNameLst>
                                          <p:attrName>style.visibility</p:attrName>
                                        </p:attrNameLst>
                                      </p:cBhvr>
                                      <p:to>
                                        <p:strVal val="visible"/>
                                      </p:to>
                                    </p:set>
                                    <p:animEffect transition="in" filter="fade">
                                      <p:cBhvr>
                                        <p:cTn id="28" dur="20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P spid="18441" grpId="0"/>
      <p:bldP spid="18442" grpId="0"/>
      <p:bldP spid="1844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684213" y="1700213"/>
            <a:ext cx="7848600" cy="1920875"/>
          </a:xfrm>
          <a:prstGeom prst="rect">
            <a:avLst/>
          </a:prstGeom>
          <a:noFill/>
          <a:ln w="9525">
            <a:noFill/>
            <a:miter lim="800000"/>
            <a:headEnd/>
            <a:tailEnd/>
          </a:ln>
          <a:effectLst>
            <a:outerShdw dist="63500" dir="2212194" algn="ctr" rotWithShape="0">
              <a:srgbClr val="1C1C1C">
                <a:alpha val="50000"/>
              </a:srgbClr>
            </a:outerShdw>
          </a:effectLst>
        </p:spPr>
        <p:txBody>
          <a:bodyPr>
            <a:spAutoFit/>
          </a:bodyPr>
          <a:lstStyle/>
          <a:p>
            <a:pPr indent="450850">
              <a:spcBef>
                <a:spcPct val="50000"/>
              </a:spcBef>
            </a:pPr>
            <a:r>
              <a:rPr lang="ru-RU" sz="2000" b="1" i="1">
                <a:effectLst>
                  <a:outerShdw blurRad="38100" dist="38100" dir="2700000" algn="tl">
                    <a:srgbClr val="000000"/>
                  </a:outerShdw>
                </a:effectLst>
              </a:rPr>
              <a:t>Мы должны вечно помнить и славить не только тех, кто отдал жизнь, чтобы мы могли свободно дышать, учиться, трудиться и любить, но и ныне живущих участников этой славной Победы. Склоняем головы перед их подвигом во имя добра и счастья! </a:t>
            </a:r>
          </a:p>
        </p:txBody>
      </p:sp>
      <p:pic>
        <p:nvPicPr>
          <p:cNvPr id="20485" name="Picture 5" descr="лента_звезда"/>
          <p:cNvPicPr>
            <a:picLocks noChangeAspect="1" noChangeArrowheads="1"/>
          </p:cNvPicPr>
          <p:nvPr/>
        </p:nvPicPr>
        <p:blipFill>
          <a:blip r:embed="rId2"/>
          <a:srcRect/>
          <a:stretch>
            <a:fillRect/>
          </a:stretch>
        </p:blipFill>
        <p:spPr bwMode="auto">
          <a:xfrm>
            <a:off x="1331913" y="3644900"/>
            <a:ext cx="6480175" cy="17668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2000"/>
                                        <p:tgtEl>
                                          <p:spTgt spid="20484"/>
                                        </p:tgtEl>
                                      </p:cBhvr>
                                    </p:animEffect>
                                  </p:childTnLst>
                                </p:cTn>
                              </p:par>
                              <p:par>
                                <p:cTn id="8" presetID="55" presetClass="entr" presetSubtype="0" fill="hold" nodeType="withEffect">
                                  <p:stCondLst>
                                    <p:cond delay="0"/>
                                  </p:stCondLst>
                                  <p:childTnLst>
                                    <p:set>
                                      <p:cBhvr>
                                        <p:cTn id="9" dur="1" fill="hold">
                                          <p:stCondLst>
                                            <p:cond delay="0"/>
                                          </p:stCondLst>
                                        </p:cTn>
                                        <p:tgtEl>
                                          <p:spTgt spid="20485"/>
                                        </p:tgtEl>
                                        <p:attrNameLst>
                                          <p:attrName>style.visibility</p:attrName>
                                        </p:attrNameLst>
                                      </p:cBhvr>
                                      <p:to>
                                        <p:strVal val="visible"/>
                                      </p:to>
                                    </p:set>
                                    <p:anim calcmode="lin" valueType="num">
                                      <p:cBhvr>
                                        <p:cTn id="10" dur="1000" fill="hold"/>
                                        <p:tgtEl>
                                          <p:spTgt spid="20485"/>
                                        </p:tgtEl>
                                        <p:attrNameLst>
                                          <p:attrName>ppt_w</p:attrName>
                                        </p:attrNameLst>
                                      </p:cBhvr>
                                      <p:tavLst>
                                        <p:tav tm="0">
                                          <p:val>
                                            <p:strVal val="#ppt_w*0.70"/>
                                          </p:val>
                                        </p:tav>
                                        <p:tav tm="100000">
                                          <p:val>
                                            <p:strVal val="#ppt_w"/>
                                          </p:val>
                                        </p:tav>
                                      </p:tavLst>
                                    </p:anim>
                                    <p:anim calcmode="lin" valueType="num">
                                      <p:cBhvr>
                                        <p:cTn id="11" dur="1000" fill="hold"/>
                                        <p:tgtEl>
                                          <p:spTgt spid="20485"/>
                                        </p:tgtEl>
                                        <p:attrNameLst>
                                          <p:attrName>ppt_h</p:attrName>
                                        </p:attrNameLst>
                                      </p:cBhvr>
                                      <p:tavLst>
                                        <p:tav tm="0">
                                          <p:val>
                                            <p:strVal val="#ppt_h"/>
                                          </p:val>
                                        </p:tav>
                                        <p:tav tm="100000">
                                          <p:val>
                                            <p:strVal val="#ppt_h"/>
                                          </p:val>
                                        </p:tav>
                                      </p:tavLst>
                                    </p:anim>
                                    <p:animEffect transition="in" filter="fade">
                                      <p:cBhvr>
                                        <p:cTn id="12" dur="1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1692275" y="981075"/>
            <a:ext cx="6337300" cy="4240213"/>
          </a:xfrm>
          <a:prstGeom prst="rect">
            <a:avLst/>
          </a:prstGeom>
          <a:noFill/>
          <a:ln w="9525">
            <a:noFill/>
            <a:miter lim="800000"/>
            <a:headEnd/>
            <a:tailEnd/>
          </a:ln>
          <a:effectLst>
            <a:outerShdw dist="35921" dir="2700000" algn="ctr" rotWithShape="0">
              <a:srgbClr val="292929">
                <a:alpha val="50000"/>
              </a:srgbClr>
            </a:outerShdw>
          </a:effectLst>
        </p:spPr>
        <p:txBody>
          <a:bodyPr>
            <a:spAutoFit/>
          </a:bodyPr>
          <a:lstStyle/>
          <a:p>
            <a:pPr>
              <a:lnSpc>
                <a:spcPct val="80000"/>
              </a:lnSpc>
              <a:spcBef>
                <a:spcPct val="50000"/>
              </a:spcBef>
            </a:pPr>
            <a:r>
              <a:rPr lang="ru-RU" b="1" i="1">
                <a:effectLst>
                  <a:outerShdw blurRad="38100" dist="38100" dir="2700000" algn="tl">
                    <a:srgbClr val="000000"/>
                  </a:outerShdw>
                </a:effectLst>
              </a:rPr>
              <a:t>Не обожженные сороковыми, </a:t>
            </a:r>
          </a:p>
          <a:p>
            <a:pPr>
              <a:lnSpc>
                <a:spcPct val="80000"/>
              </a:lnSpc>
              <a:spcBef>
                <a:spcPct val="50000"/>
              </a:spcBef>
            </a:pPr>
            <a:r>
              <a:rPr lang="ru-RU" b="1" i="1">
                <a:effectLst>
                  <a:outerShdw blurRad="38100" dist="38100" dir="2700000" algn="tl">
                    <a:srgbClr val="000000"/>
                  </a:outerShdw>
                </a:effectLst>
              </a:rPr>
              <a:t>Сердцами вросшие в тишину, - </a:t>
            </a:r>
          </a:p>
          <a:p>
            <a:pPr>
              <a:lnSpc>
                <a:spcPct val="80000"/>
              </a:lnSpc>
              <a:spcBef>
                <a:spcPct val="50000"/>
              </a:spcBef>
            </a:pPr>
            <a:r>
              <a:rPr lang="ru-RU" b="1" i="1">
                <a:effectLst>
                  <a:outerShdw blurRad="38100" dist="38100" dir="2700000" algn="tl">
                    <a:srgbClr val="000000"/>
                  </a:outerShdw>
                </a:effectLst>
              </a:rPr>
              <a:t>Конечно, мы смотрим глазами иными </a:t>
            </a:r>
          </a:p>
          <a:p>
            <a:pPr>
              <a:lnSpc>
                <a:spcPct val="80000"/>
              </a:lnSpc>
              <a:spcBef>
                <a:spcPct val="50000"/>
              </a:spcBef>
            </a:pPr>
            <a:r>
              <a:rPr lang="ru-RU" b="1" i="1">
                <a:effectLst>
                  <a:outerShdw blurRad="38100" dist="38100" dir="2700000" algn="tl">
                    <a:srgbClr val="000000"/>
                  </a:outerShdw>
                </a:effectLst>
              </a:rPr>
              <a:t>На нашу большую войну. </a:t>
            </a:r>
          </a:p>
          <a:p>
            <a:pPr>
              <a:lnSpc>
                <a:spcPct val="80000"/>
              </a:lnSpc>
              <a:spcBef>
                <a:spcPct val="50000"/>
              </a:spcBef>
            </a:pPr>
            <a:r>
              <a:rPr lang="ru-RU" b="1" i="1">
                <a:effectLst>
                  <a:outerShdw blurRad="38100" dist="38100" dir="2700000" algn="tl">
                    <a:srgbClr val="000000"/>
                  </a:outerShdw>
                </a:effectLst>
              </a:rPr>
              <a:t>Мы знаем по сбивчивым, трудным рассказам </a:t>
            </a:r>
          </a:p>
          <a:p>
            <a:pPr>
              <a:lnSpc>
                <a:spcPct val="80000"/>
              </a:lnSpc>
              <a:spcBef>
                <a:spcPct val="50000"/>
              </a:spcBef>
            </a:pPr>
            <a:r>
              <a:rPr lang="ru-RU" b="1" i="1">
                <a:effectLst>
                  <a:outerShdw blurRad="38100" dist="38100" dir="2700000" algn="tl">
                    <a:srgbClr val="000000"/>
                  </a:outerShdw>
                </a:effectLst>
              </a:rPr>
              <a:t>О горьком победном пути, </a:t>
            </a:r>
          </a:p>
          <a:p>
            <a:pPr>
              <a:lnSpc>
                <a:spcPct val="80000"/>
              </a:lnSpc>
              <a:spcBef>
                <a:spcPct val="50000"/>
              </a:spcBef>
            </a:pPr>
            <a:r>
              <a:rPr lang="ru-RU" b="1" i="1">
                <a:effectLst>
                  <a:outerShdw blurRad="38100" dist="38100" dir="2700000" algn="tl">
                    <a:srgbClr val="000000"/>
                  </a:outerShdw>
                </a:effectLst>
              </a:rPr>
              <a:t>Поэтому должен хотя бы наш разум </a:t>
            </a:r>
          </a:p>
          <a:p>
            <a:pPr>
              <a:lnSpc>
                <a:spcPct val="80000"/>
              </a:lnSpc>
              <a:spcBef>
                <a:spcPct val="50000"/>
              </a:spcBef>
            </a:pPr>
            <a:r>
              <a:rPr lang="ru-RU" b="1" i="1">
                <a:effectLst>
                  <a:outerShdw blurRad="38100" dist="38100" dir="2700000" algn="tl">
                    <a:srgbClr val="000000"/>
                  </a:outerShdw>
                </a:effectLst>
              </a:rPr>
              <a:t>Дорогой страданья пройти. </a:t>
            </a:r>
          </a:p>
          <a:p>
            <a:pPr>
              <a:lnSpc>
                <a:spcPct val="80000"/>
              </a:lnSpc>
              <a:spcBef>
                <a:spcPct val="50000"/>
              </a:spcBef>
            </a:pPr>
            <a:r>
              <a:rPr lang="ru-RU" b="1" i="1">
                <a:effectLst>
                  <a:outerShdw blurRad="38100" dist="38100" dir="2700000" algn="tl">
                    <a:srgbClr val="000000"/>
                  </a:outerShdw>
                </a:effectLst>
              </a:rPr>
              <a:t>И мы разобраться обязаны сами </a:t>
            </a:r>
          </a:p>
          <a:p>
            <a:pPr>
              <a:lnSpc>
                <a:spcPct val="80000"/>
              </a:lnSpc>
              <a:spcBef>
                <a:spcPct val="50000"/>
              </a:spcBef>
            </a:pPr>
            <a:r>
              <a:rPr lang="ru-RU" b="1" i="1">
                <a:effectLst>
                  <a:outerShdw blurRad="38100" dist="38100" dir="2700000" algn="tl">
                    <a:srgbClr val="000000"/>
                  </a:outerShdw>
                </a:effectLst>
              </a:rPr>
              <a:t>В той боли, что мир перенес. </a:t>
            </a:r>
          </a:p>
          <a:p>
            <a:pPr>
              <a:lnSpc>
                <a:spcPct val="80000"/>
              </a:lnSpc>
              <a:spcBef>
                <a:spcPct val="50000"/>
              </a:spcBef>
            </a:pPr>
            <a:r>
              <a:rPr lang="ru-RU" b="1" i="1">
                <a:effectLst>
                  <a:outerShdw blurRad="38100" dist="38100" dir="2700000" algn="tl">
                    <a:srgbClr val="000000"/>
                  </a:outerShdw>
                </a:effectLst>
              </a:rPr>
              <a:t>…Конечно, мы смотрим иными глазами – </a:t>
            </a:r>
          </a:p>
          <a:p>
            <a:pPr>
              <a:lnSpc>
                <a:spcPct val="80000"/>
              </a:lnSpc>
              <a:spcBef>
                <a:spcPct val="50000"/>
              </a:spcBef>
            </a:pPr>
            <a:r>
              <a:rPr lang="ru-RU" b="1" i="1">
                <a:effectLst>
                  <a:outerShdw blurRad="38100" dist="38100" dir="2700000" algn="tl">
                    <a:srgbClr val="000000"/>
                  </a:outerShdw>
                </a:effectLst>
              </a:rPr>
              <a:t>Такими же, полными слез. </a:t>
            </a:r>
          </a:p>
        </p:txBody>
      </p:sp>
      <p:sp>
        <p:nvSpPr>
          <p:cNvPr id="21509" name="Text Box 5"/>
          <p:cNvSpPr txBox="1">
            <a:spLocks noChangeArrowheads="1"/>
          </p:cNvSpPr>
          <p:nvPr/>
        </p:nvSpPr>
        <p:spPr bwMode="auto">
          <a:xfrm>
            <a:off x="1331913" y="5373688"/>
            <a:ext cx="6480175" cy="366712"/>
          </a:xfrm>
          <a:prstGeom prst="rect">
            <a:avLst/>
          </a:prstGeom>
          <a:noFill/>
          <a:ln w="9525">
            <a:noFill/>
            <a:miter lim="800000"/>
            <a:headEnd/>
            <a:tailEnd/>
          </a:ln>
          <a:effectLst/>
        </p:spPr>
        <p:txBody>
          <a:bodyPr>
            <a:spAutoFit/>
          </a:bodyPr>
          <a:lstStyle/>
          <a:p>
            <a:pPr algn="r">
              <a:spcBef>
                <a:spcPct val="50000"/>
              </a:spcBef>
            </a:pPr>
            <a:r>
              <a:rPr lang="ru-RU" b="1"/>
              <a:t>Ю. Поляков «Ответ фронтовику» </a:t>
            </a:r>
          </a:p>
        </p:txBody>
      </p:sp>
      <p:pic>
        <p:nvPicPr>
          <p:cNvPr id="21510" name="Picture 6" descr="лента_часть"/>
          <p:cNvPicPr>
            <a:picLocks noChangeAspect="1" noChangeArrowheads="1"/>
          </p:cNvPicPr>
          <p:nvPr/>
        </p:nvPicPr>
        <p:blipFill>
          <a:blip r:embed="rId2"/>
          <a:srcRect/>
          <a:stretch>
            <a:fillRect/>
          </a:stretch>
        </p:blipFill>
        <p:spPr bwMode="auto">
          <a:xfrm>
            <a:off x="755650" y="5584825"/>
            <a:ext cx="2016125" cy="868363"/>
          </a:xfrm>
          <a:prstGeom prst="rect">
            <a:avLst/>
          </a:prstGeom>
          <a:noFill/>
        </p:spPr>
      </p:pic>
      <p:pic>
        <p:nvPicPr>
          <p:cNvPr id="21511" name="Picture 7" descr="лента_часть"/>
          <p:cNvPicPr>
            <a:picLocks noChangeAspect="1" noChangeArrowheads="1"/>
          </p:cNvPicPr>
          <p:nvPr/>
        </p:nvPicPr>
        <p:blipFill>
          <a:blip r:embed="rId3"/>
          <a:srcRect/>
          <a:stretch>
            <a:fillRect/>
          </a:stretch>
        </p:blipFill>
        <p:spPr bwMode="auto">
          <a:xfrm>
            <a:off x="6300788" y="260350"/>
            <a:ext cx="2016125" cy="8683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2000"/>
                                        <p:tgtEl>
                                          <p:spTgt spid="215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09"/>
                                        </p:tgtEl>
                                        <p:attrNameLst>
                                          <p:attrName>style.visibility</p:attrName>
                                        </p:attrNameLst>
                                      </p:cBhvr>
                                      <p:to>
                                        <p:strVal val="visible"/>
                                      </p:to>
                                    </p:set>
                                    <p:animEffect transition="in" filter="fade">
                                      <p:cBhvr>
                                        <p:cTn id="10" dur="2000"/>
                                        <p:tgtEl>
                                          <p:spTgt spid="21509"/>
                                        </p:tgtEl>
                                      </p:cBhvr>
                                    </p:animEffect>
                                  </p:childTnLst>
                                </p:cTn>
                              </p:par>
                              <p:par>
                                <p:cTn id="11" presetID="47" presetClass="entr" presetSubtype="0" fill="hold" nodeType="withEffect">
                                  <p:stCondLst>
                                    <p:cond delay="0"/>
                                  </p:stCondLst>
                                  <p:childTnLst>
                                    <p:set>
                                      <p:cBhvr>
                                        <p:cTn id="12" dur="1" fill="hold">
                                          <p:stCondLst>
                                            <p:cond delay="0"/>
                                          </p:stCondLst>
                                        </p:cTn>
                                        <p:tgtEl>
                                          <p:spTgt spid="21511"/>
                                        </p:tgtEl>
                                        <p:attrNameLst>
                                          <p:attrName>style.visibility</p:attrName>
                                        </p:attrNameLst>
                                      </p:cBhvr>
                                      <p:to>
                                        <p:strVal val="visible"/>
                                      </p:to>
                                    </p:set>
                                    <p:animEffect transition="in" filter="fade">
                                      <p:cBhvr>
                                        <p:cTn id="13" dur="2000"/>
                                        <p:tgtEl>
                                          <p:spTgt spid="21511"/>
                                        </p:tgtEl>
                                      </p:cBhvr>
                                    </p:animEffect>
                                    <p:anim calcmode="lin" valueType="num">
                                      <p:cBhvr>
                                        <p:cTn id="14" dur="2000" fill="hold"/>
                                        <p:tgtEl>
                                          <p:spTgt spid="21511"/>
                                        </p:tgtEl>
                                        <p:attrNameLst>
                                          <p:attrName>ppt_x</p:attrName>
                                        </p:attrNameLst>
                                      </p:cBhvr>
                                      <p:tavLst>
                                        <p:tav tm="0">
                                          <p:val>
                                            <p:strVal val="#ppt_x"/>
                                          </p:val>
                                        </p:tav>
                                        <p:tav tm="100000">
                                          <p:val>
                                            <p:strVal val="#ppt_x"/>
                                          </p:val>
                                        </p:tav>
                                      </p:tavLst>
                                    </p:anim>
                                    <p:anim calcmode="lin" valueType="num">
                                      <p:cBhvr>
                                        <p:cTn id="15" dur="2000" fill="hold"/>
                                        <p:tgtEl>
                                          <p:spTgt spid="2151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1510"/>
                                        </p:tgtEl>
                                        <p:attrNameLst>
                                          <p:attrName>style.visibility</p:attrName>
                                        </p:attrNameLst>
                                      </p:cBhvr>
                                      <p:to>
                                        <p:strVal val="visible"/>
                                      </p:to>
                                    </p:set>
                                    <p:animEffect transition="in" filter="fade">
                                      <p:cBhvr>
                                        <p:cTn id="18" dur="2000"/>
                                        <p:tgtEl>
                                          <p:spTgt spid="21510"/>
                                        </p:tgtEl>
                                      </p:cBhvr>
                                    </p:animEffect>
                                    <p:anim calcmode="lin" valueType="num">
                                      <p:cBhvr>
                                        <p:cTn id="19" dur="2000" fill="hold"/>
                                        <p:tgtEl>
                                          <p:spTgt spid="21510"/>
                                        </p:tgtEl>
                                        <p:attrNameLst>
                                          <p:attrName>ppt_x</p:attrName>
                                        </p:attrNameLst>
                                      </p:cBhvr>
                                      <p:tavLst>
                                        <p:tav tm="0">
                                          <p:val>
                                            <p:strVal val="#ppt_x"/>
                                          </p:val>
                                        </p:tav>
                                        <p:tav tm="100000">
                                          <p:val>
                                            <p:strVal val="#ppt_x"/>
                                          </p:val>
                                        </p:tav>
                                      </p:tavLst>
                                    </p:anim>
                                    <p:anim calcmode="lin" valueType="num">
                                      <p:cBhvr>
                                        <p:cTn id="20" dur="2000" fill="hold"/>
                                        <p:tgtEl>
                                          <p:spTgt spid="215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395288" y="503238"/>
            <a:ext cx="8280400" cy="1328737"/>
          </a:xfrm>
          <a:prstGeom prst="rect">
            <a:avLst/>
          </a:prstGeom>
          <a:noFill/>
          <a:ln w="9525">
            <a:noFill/>
            <a:miter lim="800000"/>
            <a:headEnd/>
            <a:tailEnd/>
          </a:ln>
          <a:effectLst/>
        </p:spPr>
        <p:txBody>
          <a:bodyPr>
            <a:spAutoFit/>
          </a:bodyPr>
          <a:lstStyle/>
          <a:p>
            <a:pPr indent="450850">
              <a:spcBef>
                <a:spcPct val="50000"/>
              </a:spcBef>
            </a:pPr>
            <a:r>
              <a:rPr lang="ru-RU" b="1">
                <a:effectLst>
                  <a:outerShdw blurRad="38100" dist="38100" dir="2700000" algn="tl">
                    <a:srgbClr val="000000"/>
                  </a:outerShdw>
                </a:effectLst>
              </a:rPr>
              <a:t>Презентация подготовлена учащимися 9Б класса МБОУ «СОШ №192» </a:t>
            </a:r>
          </a:p>
          <a:p>
            <a:pPr indent="450850">
              <a:spcBef>
                <a:spcPct val="50000"/>
              </a:spcBef>
            </a:pPr>
            <a:r>
              <a:rPr lang="ru-RU" b="1">
                <a:effectLst>
                  <a:outerShdw blurRad="38100" dist="38100" dir="2700000" algn="tl">
                    <a:srgbClr val="000000"/>
                  </a:outerShdw>
                </a:effectLst>
              </a:rPr>
              <a:t>Руководитель проекта Мерзлякова Марина Леонидовна, учитель истории, музыки, МХК </a:t>
            </a:r>
          </a:p>
        </p:txBody>
      </p:sp>
      <p:sp>
        <p:nvSpPr>
          <p:cNvPr id="22533" name="Text Box 5"/>
          <p:cNvSpPr txBox="1">
            <a:spLocks noChangeArrowheads="1"/>
          </p:cNvSpPr>
          <p:nvPr/>
        </p:nvSpPr>
        <p:spPr bwMode="auto">
          <a:xfrm>
            <a:off x="395288" y="2133600"/>
            <a:ext cx="8280400" cy="1604963"/>
          </a:xfrm>
          <a:prstGeom prst="rect">
            <a:avLst/>
          </a:prstGeom>
          <a:noFill/>
          <a:ln w="9525">
            <a:noFill/>
            <a:miter lim="800000"/>
            <a:headEnd/>
            <a:tailEnd/>
          </a:ln>
          <a:effectLst/>
        </p:spPr>
        <p:txBody>
          <a:bodyPr>
            <a:spAutoFit/>
          </a:bodyPr>
          <a:lstStyle/>
          <a:p>
            <a:pPr indent="450850">
              <a:spcBef>
                <a:spcPct val="50000"/>
              </a:spcBef>
            </a:pPr>
            <a:r>
              <a:rPr lang="ru-RU" b="1">
                <a:effectLst>
                  <a:outerShdw blurRad="38100" dist="38100" dir="2700000" algn="tl">
                    <a:srgbClr val="000000"/>
                  </a:outerShdw>
                </a:effectLst>
              </a:rPr>
              <a:t>Использованы материалы: </a:t>
            </a:r>
          </a:p>
          <a:p>
            <a:pPr indent="450850">
              <a:spcBef>
                <a:spcPct val="50000"/>
              </a:spcBef>
              <a:buFontTx/>
              <a:buChar char="•"/>
            </a:pPr>
            <a:r>
              <a:rPr lang="ru-RU" b="1">
                <a:effectLst>
                  <a:outerShdw blurRad="38100" dist="38100" dir="2700000" algn="tl">
                    <a:srgbClr val="000000"/>
                  </a:outerShdw>
                </a:effectLst>
              </a:rPr>
              <a:t>«Войной расстрелянное детство» / Н., 2005 </a:t>
            </a:r>
          </a:p>
          <a:p>
            <a:pPr indent="450850">
              <a:spcBef>
                <a:spcPct val="50000"/>
              </a:spcBef>
              <a:buFontTx/>
              <a:buChar char="•"/>
            </a:pPr>
            <a:r>
              <a:rPr lang="ru-RU" b="1">
                <a:effectLst>
                  <a:outerShdw blurRad="38100" dist="38100" dir="2700000" algn="tl">
                    <a:srgbClr val="000000"/>
                  </a:outerShdw>
                </a:effectLst>
              </a:rPr>
              <a:t>С. Волк «Два детства» </a:t>
            </a:r>
          </a:p>
          <a:p>
            <a:pPr indent="450850">
              <a:spcBef>
                <a:spcPct val="50000"/>
              </a:spcBef>
              <a:buFontTx/>
              <a:buChar char="•"/>
            </a:pPr>
            <a:r>
              <a:rPr lang="ru-RU" b="1">
                <a:effectLst>
                  <a:outerShdw blurRad="38100" dist="38100" dir="2700000" algn="tl">
                    <a:srgbClr val="000000"/>
                  </a:outerShdw>
                </a:effectLst>
              </a:rPr>
              <a:t>Фотографии из архива Музея БМУФК </a:t>
            </a:r>
          </a:p>
        </p:txBody>
      </p:sp>
      <p:sp>
        <p:nvSpPr>
          <p:cNvPr id="22534" name="Text Box 6"/>
          <p:cNvSpPr txBox="1">
            <a:spLocks noChangeArrowheads="1"/>
          </p:cNvSpPr>
          <p:nvPr/>
        </p:nvSpPr>
        <p:spPr bwMode="auto">
          <a:xfrm>
            <a:off x="611188" y="6453188"/>
            <a:ext cx="8281987" cy="366712"/>
          </a:xfrm>
          <a:prstGeom prst="rect">
            <a:avLst/>
          </a:prstGeom>
          <a:noFill/>
          <a:ln w="9525">
            <a:noFill/>
            <a:miter lim="800000"/>
            <a:headEnd/>
            <a:tailEnd/>
          </a:ln>
          <a:effectLst/>
        </p:spPr>
        <p:txBody>
          <a:bodyPr>
            <a:spAutoFit/>
          </a:bodyPr>
          <a:lstStyle/>
          <a:p>
            <a:pPr>
              <a:spcBef>
                <a:spcPct val="50000"/>
              </a:spcBef>
            </a:pPr>
            <a:r>
              <a:rPr lang="ru-RU"/>
              <a:t>Адрес МБОУ «СОШ №192»: ул. Чигорина, 8. Тел. 317-18-26 </a:t>
            </a:r>
          </a:p>
        </p:txBody>
      </p:sp>
      <p:sp>
        <p:nvSpPr>
          <p:cNvPr id="22535" name="Text Box 7"/>
          <p:cNvSpPr txBox="1">
            <a:spLocks noChangeArrowheads="1"/>
          </p:cNvSpPr>
          <p:nvPr/>
        </p:nvSpPr>
        <p:spPr bwMode="auto">
          <a:xfrm>
            <a:off x="395288" y="3932238"/>
            <a:ext cx="8280400" cy="2017712"/>
          </a:xfrm>
          <a:prstGeom prst="rect">
            <a:avLst/>
          </a:prstGeom>
          <a:noFill/>
          <a:ln w="9525">
            <a:noFill/>
            <a:miter lim="800000"/>
            <a:headEnd/>
            <a:tailEnd/>
          </a:ln>
          <a:effectLst/>
        </p:spPr>
        <p:txBody>
          <a:bodyPr>
            <a:spAutoFit/>
          </a:bodyPr>
          <a:lstStyle/>
          <a:p>
            <a:pPr indent="450850">
              <a:spcBef>
                <a:spcPct val="50000"/>
              </a:spcBef>
            </a:pPr>
            <a:r>
              <a:rPr lang="ru-RU" b="1">
                <a:effectLst>
                  <a:outerShdw blurRad="38100" dist="38100" dir="2700000" algn="tl">
                    <a:srgbClr val="000000"/>
                  </a:outerShdw>
                </a:effectLst>
              </a:rPr>
              <a:t>Использована музыка: </a:t>
            </a:r>
          </a:p>
          <a:p>
            <a:pPr indent="450850">
              <a:spcBef>
                <a:spcPct val="50000"/>
              </a:spcBef>
              <a:buFontTx/>
              <a:buChar char="•"/>
            </a:pPr>
            <a:r>
              <a:rPr lang="ru-RU" b="1">
                <a:effectLst>
                  <a:outerShdw blurRad="38100" dist="38100" dir="2700000" algn="tl">
                    <a:srgbClr val="000000"/>
                  </a:outerShdw>
                </a:effectLst>
              </a:rPr>
              <a:t>И. С. Бах – Токката и фуга ре-минор </a:t>
            </a:r>
          </a:p>
          <a:p>
            <a:pPr indent="450850">
              <a:spcBef>
                <a:spcPct val="50000"/>
              </a:spcBef>
              <a:buFontTx/>
              <a:buChar char="•"/>
            </a:pPr>
            <a:r>
              <a:rPr lang="ru-RU" b="1">
                <a:effectLst>
                  <a:outerShdw blurRad="38100" dist="38100" dir="2700000" algn="tl">
                    <a:srgbClr val="000000"/>
                  </a:outerShdw>
                </a:effectLst>
              </a:rPr>
              <a:t>Э. Морриконе – </a:t>
            </a:r>
            <a:r>
              <a:rPr lang="en-US" b="1">
                <a:effectLst>
                  <a:outerShdw blurRad="38100" dist="38100" dir="2700000" algn="tl">
                    <a:srgbClr val="000000"/>
                  </a:outerShdw>
                </a:effectLst>
              </a:rPr>
              <a:t>The mission</a:t>
            </a:r>
            <a:endParaRPr lang="ru-RU" b="1">
              <a:effectLst>
                <a:outerShdw blurRad="38100" dist="38100" dir="2700000" algn="tl">
                  <a:srgbClr val="000000"/>
                </a:outerShdw>
              </a:effectLst>
            </a:endParaRPr>
          </a:p>
          <a:p>
            <a:pPr indent="450850">
              <a:spcBef>
                <a:spcPct val="50000"/>
              </a:spcBef>
              <a:buFontTx/>
              <a:buChar char="•"/>
            </a:pPr>
            <a:r>
              <a:rPr lang="ru-RU" b="1">
                <a:effectLst>
                  <a:outerShdw blurRad="38100" dist="38100" dir="2700000" algn="tl">
                    <a:srgbClr val="000000"/>
                  </a:outerShdw>
                </a:effectLst>
              </a:rPr>
              <a:t>Э. Морриконе – </a:t>
            </a:r>
            <a:r>
              <a:rPr lang="en-US" b="1">
                <a:effectLst>
                  <a:outerShdw blurRad="38100" dist="38100" dir="2700000" algn="tl">
                    <a:srgbClr val="000000"/>
                  </a:outerShdw>
                </a:effectLst>
              </a:rPr>
              <a:t>For love one can die</a:t>
            </a:r>
            <a:endParaRPr lang="ru-RU" b="1">
              <a:effectLst>
                <a:outerShdw blurRad="38100" dist="38100" dir="2700000" algn="tl">
                  <a:srgbClr val="000000"/>
                </a:outerShdw>
              </a:effectLst>
            </a:endParaRPr>
          </a:p>
          <a:p>
            <a:pPr indent="450850">
              <a:spcBef>
                <a:spcPct val="50000"/>
              </a:spcBef>
              <a:buFontTx/>
              <a:buChar char="•"/>
            </a:pPr>
            <a:r>
              <a:rPr lang="ru-RU" b="1">
                <a:effectLst>
                  <a:outerShdw blurRad="38100" dist="38100" dir="2700000" algn="tl">
                    <a:srgbClr val="000000"/>
                  </a:outerShdw>
                </a:effectLst>
              </a:rPr>
              <a:t>К. Бадельт – </a:t>
            </a:r>
            <a:r>
              <a:rPr lang="en-US" b="1">
                <a:effectLst>
                  <a:outerShdw blurRad="38100" dist="38100" dir="2700000" algn="tl">
                    <a:srgbClr val="000000"/>
                  </a:outerShdw>
                </a:effectLst>
              </a:rPr>
              <a:t>Cathedral</a:t>
            </a:r>
            <a:endParaRPr lang="ru-RU" b="1">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396875" y="1212850"/>
            <a:ext cx="8351838" cy="5311775"/>
          </a:xfrm>
          <a:prstGeom prst="rect">
            <a:avLst/>
          </a:prstGeom>
          <a:noFill/>
          <a:ln w="9525">
            <a:noFill/>
            <a:miter lim="800000"/>
            <a:headEnd/>
            <a:tailEnd/>
          </a:ln>
          <a:effectLst/>
        </p:spPr>
        <p:txBody>
          <a:bodyPr>
            <a:spAutoFit/>
          </a:bodyPr>
          <a:lstStyle/>
          <a:p>
            <a:pPr indent="450850">
              <a:spcBef>
                <a:spcPct val="50000"/>
              </a:spcBef>
            </a:pPr>
            <a:r>
              <a:rPr lang="ru-RU" b="1">
                <a:effectLst>
                  <a:outerShdw blurRad="38100" dist="38100" dir="2700000" algn="tl">
                    <a:srgbClr val="000000"/>
                  </a:outerShdw>
                </a:effectLst>
              </a:rPr>
              <a:t>Шестьдесят пять лет назад отгремели залпы Великой Отечественной войны 1941-1945 гг. Справедливая, освободительная война советского народа против нацистской Германии и ее союзников за свободу и независимость нашей Родины была важнейшей частью Второй мировой войны. Победа над агрессорами была достигнута общими усилиями государств антигитлеровской коалиции – СССР, США, Великобритании, Китая, Франции и других стран. Главный вклад в достижение Победы внес Советский Союз, на плечи которого легла основная тяжесть вооруженного противоборства. </a:t>
            </a:r>
          </a:p>
          <a:p>
            <a:pPr indent="450850">
              <a:spcBef>
                <a:spcPct val="50000"/>
              </a:spcBef>
            </a:pPr>
            <a:r>
              <a:rPr lang="ru-RU" b="1">
                <a:effectLst>
                  <a:outerShdw blurRad="38100" dist="38100" dir="2700000" algn="tl">
                    <a:srgbClr val="000000"/>
                  </a:outerShdw>
                </a:effectLst>
              </a:rPr>
              <a:t>Мы не хотели войны, стремились ее избежать, но она ворвалась в каждый дом, унесла миллионы жизней. Враг был силен и беспощаден. Бедствия и разрушения, которые обрушились на нашу страну, неисчислимы. </a:t>
            </a:r>
          </a:p>
          <a:p>
            <a:pPr indent="450850">
              <a:spcBef>
                <a:spcPct val="50000"/>
              </a:spcBef>
            </a:pPr>
            <a:r>
              <a:rPr lang="ru-RU" b="1">
                <a:effectLst>
                  <a:outerShdw blurRad="38100" dist="38100" dir="2700000" algn="tl">
                    <a:srgbClr val="000000"/>
                  </a:outerShdw>
                </a:effectLst>
              </a:rPr>
              <a:t>На защиту Отечества встали миллионы. На фронте и в тылу, в партизанских отрядах и в подполье день за днем советские люди ковали Победу. </a:t>
            </a:r>
          </a:p>
        </p:txBody>
      </p:sp>
      <p:pic>
        <p:nvPicPr>
          <p:cNvPr id="8197" name="Picture 5" descr="лента"/>
          <p:cNvPicPr>
            <a:picLocks noChangeAspect="1" noChangeArrowheads="1"/>
          </p:cNvPicPr>
          <p:nvPr/>
        </p:nvPicPr>
        <p:blipFill>
          <a:blip r:embed="rId2"/>
          <a:srcRect/>
          <a:stretch>
            <a:fillRect/>
          </a:stretch>
        </p:blipFill>
        <p:spPr bwMode="auto">
          <a:xfrm>
            <a:off x="1144588" y="138113"/>
            <a:ext cx="6811962" cy="1203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strVal val="#ppt_w*0.70"/>
                                          </p:val>
                                        </p:tav>
                                        <p:tav tm="100000">
                                          <p:val>
                                            <p:strVal val="#ppt_w"/>
                                          </p:val>
                                        </p:tav>
                                      </p:tavLst>
                                    </p:anim>
                                    <p:anim calcmode="lin" valueType="num">
                                      <p:cBhvr>
                                        <p:cTn id="8" dur="1000" fill="hold"/>
                                        <p:tgtEl>
                                          <p:spTgt spid="8197"/>
                                        </p:tgtEl>
                                        <p:attrNameLst>
                                          <p:attrName>ppt_h</p:attrName>
                                        </p:attrNameLst>
                                      </p:cBhvr>
                                      <p:tavLst>
                                        <p:tav tm="0">
                                          <p:val>
                                            <p:strVal val="#ppt_h"/>
                                          </p:val>
                                        </p:tav>
                                        <p:tav tm="100000">
                                          <p:val>
                                            <p:strVal val="#ppt_h"/>
                                          </p:val>
                                        </p:tav>
                                      </p:tavLst>
                                    </p:anim>
                                    <p:animEffect transition="in" filter="fade">
                                      <p:cBhvr>
                                        <p:cTn id="9" dur="1000"/>
                                        <p:tgtEl>
                                          <p:spTgt spid="819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395288" y="1341438"/>
            <a:ext cx="8424862" cy="4351337"/>
          </a:xfrm>
          <a:prstGeom prst="rect">
            <a:avLst/>
          </a:prstGeom>
          <a:noFill/>
          <a:ln w="9525">
            <a:noFill/>
            <a:miter lim="800000"/>
            <a:headEnd/>
            <a:tailEnd/>
          </a:ln>
          <a:effectLst/>
        </p:spPr>
        <p:txBody>
          <a:bodyPr>
            <a:spAutoFit/>
          </a:bodyPr>
          <a:lstStyle/>
          <a:p>
            <a:pPr indent="450850">
              <a:spcBef>
                <a:spcPct val="50000"/>
              </a:spcBef>
            </a:pPr>
            <a:r>
              <a:rPr lang="ru-RU" b="1">
                <a:effectLst>
                  <a:outerShdw blurRad="38100" dist="38100" dir="2700000" algn="tl">
                    <a:srgbClr val="000000"/>
                  </a:outerShdw>
                </a:effectLst>
              </a:rPr>
              <a:t>Свой вклад в дело Победы внесли и те, чьи детские годы совпали с военным временем. </a:t>
            </a:r>
          </a:p>
          <a:p>
            <a:pPr indent="450850">
              <a:spcBef>
                <a:spcPct val="50000"/>
              </a:spcBef>
            </a:pPr>
            <a:r>
              <a:rPr lang="ru-RU" b="1">
                <a:effectLst>
                  <a:outerShdw blurRad="38100" dist="38100" dir="2700000" algn="tl">
                    <a:srgbClr val="000000"/>
                  </a:outerShdw>
                </a:effectLst>
              </a:rPr>
              <a:t>Дети и война – понятия несовместимые. Неправильно, когда ребенок становится лишен материнской ласки и тепла отцовских заботливых рук, когда ему не читают на сон грядущий добрых сказок и не поют колыбельных песен… </a:t>
            </a:r>
          </a:p>
          <a:p>
            <a:pPr indent="450850">
              <a:spcBef>
                <a:spcPct val="50000"/>
              </a:spcBef>
            </a:pPr>
            <a:r>
              <a:rPr lang="ru-RU" b="1">
                <a:effectLst>
                  <a:outerShdw blurRad="38100" dist="38100" dir="2700000" algn="tl">
                    <a:srgbClr val="000000"/>
                  </a:outerShdw>
                </a:effectLst>
              </a:rPr>
              <a:t>Страшно, когда ребенку ставят на руке клеймо и он становится рабом – узником концлагеря. Голод, непосильный труд, издевательства – разве все это может вместить детское сердце? </a:t>
            </a:r>
          </a:p>
          <a:p>
            <a:pPr indent="450850">
              <a:spcBef>
                <a:spcPct val="50000"/>
              </a:spcBef>
            </a:pPr>
            <a:r>
              <a:rPr lang="ru-RU" b="1">
                <a:effectLst>
                  <a:outerShdw blurRad="38100" dist="38100" dir="2700000" algn="tl">
                    <a:srgbClr val="000000"/>
                  </a:outerShdw>
                </a:effectLst>
              </a:rPr>
              <a:t>В годы Великой Отечественной войны каждый шестой ребенок не вернулся в свою семью, а их было угнано в рабство и томилось за колючей проволокой гетто около двух с половиной миллионов. </a:t>
            </a:r>
          </a:p>
        </p:txBody>
      </p:sp>
      <p:pic>
        <p:nvPicPr>
          <p:cNvPr id="9223" name="Picture 7" descr="лента_часть"/>
          <p:cNvPicPr>
            <a:picLocks noChangeAspect="1" noChangeArrowheads="1"/>
          </p:cNvPicPr>
          <p:nvPr/>
        </p:nvPicPr>
        <p:blipFill>
          <a:blip r:embed="rId2"/>
          <a:srcRect/>
          <a:stretch>
            <a:fillRect/>
          </a:stretch>
        </p:blipFill>
        <p:spPr bwMode="auto">
          <a:xfrm>
            <a:off x="179388" y="5373688"/>
            <a:ext cx="2016125" cy="868362"/>
          </a:xfrm>
          <a:prstGeom prst="rect">
            <a:avLst/>
          </a:prstGeom>
          <a:noFill/>
        </p:spPr>
      </p:pic>
      <p:pic>
        <p:nvPicPr>
          <p:cNvPr id="9224" name="Picture 8" descr="лента_часть"/>
          <p:cNvPicPr>
            <a:picLocks noChangeAspect="1" noChangeArrowheads="1"/>
          </p:cNvPicPr>
          <p:nvPr/>
        </p:nvPicPr>
        <p:blipFill>
          <a:blip r:embed="rId3"/>
          <a:srcRect/>
          <a:stretch>
            <a:fillRect/>
          </a:stretch>
        </p:blipFill>
        <p:spPr bwMode="auto">
          <a:xfrm>
            <a:off x="7019925" y="836613"/>
            <a:ext cx="2016125" cy="8683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2000"/>
                                        <p:tgtEl>
                                          <p:spTgt spid="9220"/>
                                        </p:tgtEl>
                                      </p:cBhvr>
                                    </p:animEffect>
                                  </p:childTnLst>
                                </p:cTn>
                              </p:par>
                              <p:par>
                                <p:cTn id="8" presetID="47" presetClass="entr" presetSubtype="0" fill="hold" nodeType="withEffect">
                                  <p:stCondLst>
                                    <p:cond delay="0"/>
                                  </p:stCondLst>
                                  <p:childTnLst>
                                    <p:set>
                                      <p:cBhvr>
                                        <p:cTn id="9" dur="1" fill="hold">
                                          <p:stCondLst>
                                            <p:cond delay="0"/>
                                          </p:stCondLst>
                                        </p:cTn>
                                        <p:tgtEl>
                                          <p:spTgt spid="9224"/>
                                        </p:tgtEl>
                                        <p:attrNameLst>
                                          <p:attrName>style.visibility</p:attrName>
                                        </p:attrNameLst>
                                      </p:cBhvr>
                                      <p:to>
                                        <p:strVal val="visible"/>
                                      </p:to>
                                    </p:set>
                                    <p:animEffect transition="in" filter="fade">
                                      <p:cBhvr>
                                        <p:cTn id="10" dur="2000"/>
                                        <p:tgtEl>
                                          <p:spTgt spid="9224"/>
                                        </p:tgtEl>
                                      </p:cBhvr>
                                    </p:animEffect>
                                    <p:anim calcmode="lin" valueType="num">
                                      <p:cBhvr>
                                        <p:cTn id="11" dur="2000" fill="hold"/>
                                        <p:tgtEl>
                                          <p:spTgt spid="9224"/>
                                        </p:tgtEl>
                                        <p:attrNameLst>
                                          <p:attrName>ppt_x</p:attrName>
                                        </p:attrNameLst>
                                      </p:cBhvr>
                                      <p:tavLst>
                                        <p:tav tm="0">
                                          <p:val>
                                            <p:strVal val="#ppt_x"/>
                                          </p:val>
                                        </p:tav>
                                        <p:tav tm="100000">
                                          <p:val>
                                            <p:strVal val="#ppt_x"/>
                                          </p:val>
                                        </p:tav>
                                      </p:tavLst>
                                    </p:anim>
                                    <p:anim calcmode="lin" valueType="num">
                                      <p:cBhvr>
                                        <p:cTn id="12" dur="2000" fill="hold"/>
                                        <p:tgtEl>
                                          <p:spTgt spid="922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9223"/>
                                        </p:tgtEl>
                                        <p:attrNameLst>
                                          <p:attrName>style.visibility</p:attrName>
                                        </p:attrNameLst>
                                      </p:cBhvr>
                                      <p:to>
                                        <p:strVal val="visible"/>
                                      </p:to>
                                    </p:set>
                                    <p:animEffect transition="in" filter="fade">
                                      <p:cBhvr>
                                        <p:cTn id="15" dur="2000"/>
                                        <p:tgtEl>
                                          <p:spTgt spid="9223"/>
                                        </p:tgtEl>
                                      </p:cBhvr>
                                    </p:animEffect>
                                    <p:anim calcmode="lin" valueType="num">
                                      <p:cBhvr>
                                        <p:cTn id="16" dur="2000" fill="hold"/>
                                        <p:tgtEl>
                                          <p:spTgt spid="9223"/>
                                        </p:tgtEl>
                                        <p:attrNameLst>
                                          <p:attrName>ppt_x</p:attrName>
                                        </p:attrNameLst>
                                      </p:cBhvr>
                                      <p:tavLst>
                                        <p:tav tm="0">
                                          <p:val>
                                            <p:strVal val="#ppt_x"/>
                                          </p:val>
                                        </p:tav>
                                        <p:tav tm="100000">
                                          <p:val>
                                            <p:strVal val="#ppt_x"/>
                                          </p:val>
                                        </p:tav>
                                      </p:tavLst>
                                    </p:anim>
                                    <p:anim calcmode="lin" valueType="num">
                                      <p:cBhvr>
                                        <p:cTn id="17" dur="2000" fill="hold"/>
                                        <p:tgtEl>
                                          <p:spTgt spid="92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395288" y="374650"/>
            <a:ext cx="8353425" cy="3392488"/>
          </a:xfrm>
          <a:prstGeom prst="rect">
            <a:avLst/>
          </a:prstGeom>
          <a:noFill/>
          <a:ln w="9525">
            <a:noFill/>
            <a:miter lim="800000"/>
            <a:headEnd/>
            <a:tailEnd/>
          </a:ln>
          <a:effectLst/>
        </p:spPr>
        <p:txBody>
          <a:bodyPr>
            <a:spAutoFit/>
          </a:bodyPr>
          <a:lstStyle/>
          <a:p>
            <a:pPr indent="450850">
              <a:spcBef>
                <a:spcPct val="50000"/>
              </a:spcBef>
            </a:pPr>
            <a:r>
              <a:rPr lang="ru-RU" sz="1600" b="1">
                <a:effectLst>
                  <a:outerShdw blurRad="38100" dist="38100" dir="2700000" algn="tl">
                    <a:srgbClr val="000000"/>
                  </a:outerShdw>
                </a:effectLst>
              </a:rPr>
              <a:t>Сегодня, спустя 65 лет со Дня Победы над фашистской Германией, в России проживают 250 тысяч бывших малолетних узников фашистских концлагерей. И память каждого из них тревожит душу и не дает забыть, что они не по годам взрослели, поскольку детства у них фактически не было. </a:t>
            </a:r>
          </a:p>
          <a:p>
            <a:pPr indent="450850">
              <a:spcBef>
                <a:spcPct val="50000"/>
              </a:spcBef>
            </a:pPr>
            <a:r>
              <a:rPr lang="ru-RU" sz="1600" b="1">
                <a:effectLst>
                  <a:outerShdw blurRad="38100" dist="38100" dir="2700000" algn="tl">
                    <a:srgbClr val="000000"/>
                  </a:outerShdw>
                </a:effectLst>
              </a:rPr>
              <a:t>В Новосибирской области около трехсот жителей являются бывшими малолетними узниками. На их долю выпали суровые жизненные испытания. Нелегкие послевоенные годы не сломили их волю, они отдали все силы на укрепление нашей Родины. Патриотизм и желание рассказать подрастающему поколению об опасности, которую несет с собой фашизм, стремление пробудить в душах молодых чувство добра, сострадания, человечности, - не покидают их. </a:t>
            </a:r>
          </a:p>
        </p:txBody>
      </p:sp>
      <p:pic>
        <p:nvPicPr>
          <p:cNvPr id="10245" name="Picture 5" descr="IMG_2828"/>
          <p:cNvPicPr>
            <a:picLocks noChangeAspect="1" noChangeArrowheads="1"/>
          </p:cNvPicPr>
          <p:nvPr/>
        </p:nvPicPr>
        <p:blipFill>
          <a:blip r:embed="rId2"/>
          <a:srcRect/>
          <a:stretch>
            <a:fillRect/>
          </a:stretch>
        </p:blipFill>
        <p:spPr bwMode="auto">
          <a:xfrm>
            <a:off x="3203575" y="3860800"/>
            <a:ext cx="2952750" cy="2203450"/>
          </a:xfrm>
          <a:prstGeom prst="rect">
            <a:avLst/>
          </a:prstGeom>
          <a:noFill/>
        </p:spPr>
      </p:pic>
      <p:pic>
        <p:nvPicPr>
          <p:cNvPr id="10246" name="Picture 6" descr="IMG_2837"/>
          <p:cNvPicPr>
            <a:picLocks noChangeAspect="1" noChangeArrowheads="1"/>
          </p:cNvPicPr>
          <p:nvPr/>
        </p:nvPicPr>
        <p:blipFill>
          <a:blip r:embed="rId3"/>
          <a:srcRect/>
          <a:stretch>
            <a:fillRect/>
          </a:stretch>
        </p:blipFill>
        <p:spPr bwMode="auto">
          <a:xfrm>
            <a:off x="6616700" y="3789363"/>
            <a:ext cx="1735138" cy="2311400"/>
          </a:xfrm>
          <a:prstGeom prst="rect">
            <a:avLst/>
          </a:prstGeom>
          <a:noFill/>
        </p:spPr>
      </p:pic>
      <p:pic>
        <p:nvPicPr>
          <p:cNvPr id="10247" name="Picture 7" descr="IMG_2842"/>
          <p:cNvPicPr>
            <a:picLocks noChangeAspect="1" noChangeArrowheads="1"/>
          </p:cNvPicPr>
          <p:nvPr/>
        </p:nvPicPr>
        <p:blipFill>
          <a:blip r:embed="rId4"/>
          <a:srcRect/>
          <a:stretch>
            <a:fillRect/>
          </a:stretch>
        </p:blipFill>
        <p:spPr bwMode="auto">
          <a:xfrm>
            <a:off x="801688" y="3819525"/>
            <a:ext cx="1930400" cy="2346325"/>
          </a:xfrm>
          <a:prstGeom prst="rect">
            <a:avLst/>
          </a:prstGeom>
          <a:noFill/>
        </p:spPr>
      </p:pic>
      <p:sp>
        <p:nvSpPr>
          <p:cNvPr id="10248" name="Text Box 8"/>
          <p:cNvSpPr txBox="1">
            <a:spLocks noChangeArrowheads="1"/>
          </p:cNvSpPr>
          <p:nvPr/>
        </p:nvSpPr>
        <p:spPr bwMode="auto">
          <a:xfrm>
            <a:off x="684213" y="6165850"/>
            <a:ext cx="2016125" cy="396875"/>
          </a:xfrm>
          <a:prstGeom prst="rect">
            <a:avLst/>
          </a:prstGeom>
          <a:noFill/>
          <a:ln w="9525">
            <a:noFill/>
            <a:miter lim="800000"/>
            <a:headEnd/>
            <a:tailEnd/>
          </a:ln>
          <a:effectLst/>
        </p:spPr>
        <p:txBody>
          <a:bodyPr>
            <a:spAutoFit/>
          </a:bodyPr>
          <a:lstStyle/>
          <a:p>
            <a:pPr algn="ctr">
              <a:spcBef>
                <a:spcPct val="50000"/>
              </a:spcBef>
            </a:pPr>
            <a:r>
              <a:rPr lang="ru-RU" sz="1000"/>
              <a:t>Алексей Георгиевич Будасов </a:t>
            </a:r>
          </a:p>
        </p:txBody>
      </p:sp>
      <p:sp>
        <p:nvSpPr>
          <p:cNvPr id="10249" name="Text Box 9"/>
          <p:cNvSpPr txBox="1">
            <a:spLocks noChangeArrowheads="1"/>
          </p:cNvSpPr>
          <p:nvPr/>
        </p:nvSpPr>
        <p:spPr bwMode="auto">
          <a:xfrm>
            <a:off x="3203575" y="6092825"/>
            <a:ext cx="2952750" cy="244475"/>
          </a:xfrm>
          <a:prstGeom prst="rect">
            <a:avLst/>
          </a:prstGeom>
          <a:noFill/>
          <a:ln w="9525">
            <a:noFill/>
            <a:miter lim="800000"/>
            <a:headEnd/>
            <a:tailEnd/>
          </a:ln>
          <a:effectLst/>
        </p:spPr>
        <p:txBody>
          <a:bodyPr>
            <a:spAutoFit/>
          </a:bodyPr>
          <a:lstStyle/>
          <a:p>
            <a:pPr algn="ctr">
              <a:spcBef>
                <a:spcPct val="50000"/>
              </a:spcBef>
            </a:pPr>
            <a:r>
              <a:rPr lang="ru-RU" sz="1000"/>
              <a:t>Григорий Авраамович Шихваргер </a:t>
            </a:r>
          </a:p>
        </p:txBody>
      </p:sp>
      <p:sp>
        <p:nvSpPr>
          <p:cNvPr id="10250" name="Text Box 10"/>
          <p:cNvSpPr txBox="1">
            <a:spLocks noChangeArrowheads="1"/>
          </p:cNvSpPr>
          <p:nvPr/>
        </p:nvSpPr>
        <p:spPr bwMode="auto">
          <a:xfrm>
            <a:off x="6588125" y="6092825"/>
            <a:ext cx="1871663" cy="396875"/>
          </a:xfrm>
          <a:prstGeom prst="rect">
            <a:avLst/>
          </a:prstGeom>
          <a:noFill/>
          <a:ln w="9525">
            <a:noFill/>
            <a:miter lim="800000"/>
            <a:headEnd/>
            <a:tailEnd/>
          </a:ln>
          <a:effectLst/>
        </p:spPr>
        <p:txBody>
          <a:bodyPr>
            <a:spAutoFit/>
          </a:bodyPr>
          <a:lstStyle/>
          <a:p>
            <a:pPr algn="ctr">
              <a:spcBef>
                <a:spcPct val="50000"/>
              </a:spcBef>
            </a:pPr>
            <a:r>
              <a:rPr lang="ru-RU" sz="1000"/>
              <a:t>Валентин Иванович Самец </a:t>
            </a:r>
          </a:p>
        </p:txBody>
      </p:sp>
      <p:sp>
        <p:nvSpPr>
          <p:cNvPr id="10251" name="Text Box 11"/>
          <p:cNvSpPr txBox="1">
            <a:spLocks noChangeArrowheads="1"/>
          </p:cNvSpPr>
          <p:nvPr/>
        </p:nvSpPr>
        <p:spPr bwMode="auto">
          <a:xfrm>
            <a:off x="2555875" y="6381750"/>
            <a:ext cx="4248150" cy="304800"/>
          </a:xfrm>
          <a:prstGeom prst="rect">
            <a:avLst/>
          </a:prstGeom>
          <a:noFill/>
          <a:ln w="9525">
            <a:noFill/>
            <a:miter lim="800000"/>
            <a:headEnd/>
            <a:tailEnd/>
          </a:ln>
          <a:effectLst/>
        </p:spPr>
        <p:txBody>
          <a:bodyPr>
            <a:spAutoFit/>
          </a:bodyPr>
          <a:lstStyle/>
          <a:p>
            <a:pPr algn="ctr">
              <a:spcBef>
                <a:spcPct val="50000"/>
              </a:spcBef>
            </a:pPr>
            <a:r>
              <a:rPr lang="ru-RU" sz="1400"/>
              <a:t>Встречи с учениками школы №192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2000"/>
                                        <p:tgtEl>
                                          <p:spTgt spid="10244"/>
                                        </p:tgtEl>
                                      </p:cBhvr>
                                    </p:animEffect>
                                  </p:childTnLst>
                                </p:cTn>
                              </p:par>
                              <p:par>
                                <p:cTn id="8" presetID="42" presetClass="entr" presetSubtype="0" fill="hold" nodeType="withEffect">
                                  <p:stCondLst>
                                    <p:cond delay="0"/>
                                  </p:stCondLst>
                                  <p:childTnLst>
                                    <p:set>
                                      <p:cBhvr>
                                        <p:cTn id="9" dur="1" fill="hold">
                                          <p:stCondLst>
                                            <p:cond delay="0"/>
                                          </p:stCondLst>
                                        </p:cTn>
                                        <p:tgtEl>
                                          <p:spTgt spid="10247"/>
                                        </p:tgtEl>
                                        <p:attrNameLst>
                                          <p:attrName>style.visibility</p:attrName>
                                        </p:attrNameLst>
                                      </p:cBhvr>
                                      <p:to>
                                        <p:strVal val="visible"/>
                                      </p:to>
                                    </p:set>
                                    <p:animEffect transition="in" filter="fade">
                                      <p:cBhvr>
                                        <p:cTn id="10" dur="2000"/>
                                        <p:tgtEl>
                                          <p:spTgt spid="10247"/>
                                        </p:tgtEl>
                                      </p:cBhvr>
                                    </p:animEffect>
                                    <p:anim calcmode="lin" valueType="num">
                                      <p:cBhvr>
                                        <p:cTn id="11" dur="2000" fill="hold"/>
                                        <p:tgtEl>
                                          <p:spTgt spid="10247"/>
                                        </p:tgtEl>
                                        <p:attrNameLst>
                                          <p:attrName>ppt_x</p:attrName>
                                        </p:attrNameLst>
                                      </p:cBhvr>
                                      <p:tavLst>
                                        <p:tav tm="0">
                                          <p:val>
                                            <p:strVal val="#ppt_x"/>
                                          </p:val>
                                        </p:tav>
                                        <p:tav tm="100000">
                                          <p:val>
                                            <p:strVal val="#ppt_x"/>
                                          </p:val>
                                        </p:tav>
                                      </p:tavLst>
                                    </p:anim>
                                    <p:anim calcmode="lin" valueType="num">
                                      <p:cBhvr>
                                        <p:cTn id="12" dur="2000" fill="hold"/>
                                        <p:tgtEl>
                                          <p:spTgt spid="1024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248"/>
                                        </p:tgtEl>
                                        <p:attrNameLst>
                                          <p:attrName>style.visibility</p:attrName>
                                        </p:attrNameLst>
                                      </p:cBhvr>
                                      <p:to>
                                        <p:strVal val="visible"/>
                                      </p:to>
                                    </p:set>
                                    <p:animEffect transition="in" filter="fade">
                                      <p:cBhvr>
                                        <p:cTn id="15" dur="2000"/>
                                        <p:tgtEl>
                                          <p:spTgt spid="10248"/>
                                        </p:tgtEl>
                                      </p:cBhvr>
                                    </p:animEffect>
                                    <p:anim calcmode="lin" valueType="num">
                                      <p:cBhvr>
                                        <p:cTn id="16" dur="2000" fill="hold"/>
                                        <p:tgtEl>
                                          <p:spTgt spid="10248"/>
                                        </p:tgtEl>
                                        <p:attrNameLst>
                                          <p:attrName>ppt_x</p:attrName>
                                        </p:attrNameLst>
                                      </p:cBhvr>
                                      <p:tavLst>
                                        <p:tav tm="0">
                                          <p:val>
                                            <p:strVal val="#ppt_x"/>
                                          </p:val>
                                        </p:tav>
                                        <p:tav tm="100000">
                                          <p:val>
                                            <p:strVal val="#ppt_x"/>
                                          </p:val>
                                        </p:tav>
                                      </p:tavLst>
                                    </p:anim>
                                    <p:anim calcmode="lin" valueType="num">
                                      <p:cBhvr>
                                        <p:cTn id="17" dur="2000" fill="hold"/>
                                        <p:tgtEl>
                                          <p:spTgt spid="1024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45"/>
                                        </p:tgtEl>
                                        <p:attrNameLst>
                                          <p:attrName>style.visibility</p:attrName>
                                        </p:attrNameLst>
                                      </p:cBhvr>
                                      <p:to>
                                        <p:strVal val="visible"/>
                                      </p:to>
                                    </p:set>
                                    <p:animEffect transition="in" filter="fade">
                                      <p:cBhvr>
                                        <p:cTn id="20" dur="2000"/>
                                        <p:tgtEl>
                                          <p:spTgt spid="10245"/>
                                        </p:tgtEl>
                                      </p:cBhvr>
                                    </p:animEffect>
                                    <p:anim calcmode="lin" valueType="num">
                                      <p:cBhvr>
                                        <p:cTn id="21" dur="2000" fill="hold"/>
                                        <p:tgtEl>
                                          <p:spTgt spid="10245"/>
                                        </p:tgtEl>
                                        <p:attrNameLst>
                                          <p:attrName>ppt_x</p:attrName>
                                        </p:attrNameLst>
                                      </p:cBhvr>
                                      <p:tavLst>
                                        <p:tav tm="0">
                                          <p:val>
                                            <p:strVal val="#ppt_x"/>
                                          </p:val>
                                        </p:tav>
                                        <p:tav tm="100000">
                                          <p:val>
                                            <p:strVal val="#ppt_x"/>
                                          </p:val>
                                        </p:tav>
                                      </p:tavLst>
                                    </p:anim>
                                    <p:anim calcmode="lin" valueType="num">
                                      <p:cBhvr>
                                        <p:cTn id="22" dur="2000" fill="hold"/>
                                        <p:tgtEl>
                                          <p:spTgt spid="1024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249"/>
                                        </p:tgtEl>
                                        <p:attrNameLst>
                                          <p:attrName>style.visibility</p:attrName>
                                        </p:attrNameLst>
                                      </p:cBhvr>
                                      <p:to>
                                        <p:strVal val="visible"/>
                                      </p:to>
                                    </p:set>
                                    <p:animEffect transition="in" filter="fade">
                                      <p:cBhvr>
                                        <p:cTn id="25" dur="2000"/>
                                        <p:tgtEl>
                                          <p:spTgt spid="10249"/>
                                        </p:tgtEl>
                                      </p:cBhvr>
                                    </p:animEffect>
                                    <p:anim calcmode="lin" valueType="num">
                                      <p:cBhvr>
                                        <p:cTn id="26" dur="2000" fill="hold"/>
                                        <p:tgtEl>
                                          <p:spTgt spid="10249"/>
                                        </p:tgtEl>
                                        <p:attrNameLst>
                                          <p:attrName>ppt_x</p:attrName>
                                        </p:attrNameLst>
                                      </p:cBhvr>
                                      <p:tavLst>
                                        <p:tav tm="0">
                                          <p:val>
                                            <p:strVal val="#ppt_x"/>
                                          </p:val>
                                        </p:tav>
                                        <p:tav tm="100000">
                                          <p:val>
                                            <p:strVal val="#ppt_x"/>
                                          </p:val>
                                        </p:tav>
                                      </p:tavLst>
                                    </p:anim>
                                    <p:anim calcmode="lin" valueType="num">
                                      <p:cBhvr>
                                        <p:cTn id="27" dur="2000" fill="hold"/>
                                        <p:tgtEl>
                                          <p:spTgt spid="1024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0246"/>
                                        </p:tgtEl>
                                        <p:attrNameLst>
                                          <p:attrName>style.visibility</p:attrName>
                                        </p:attrNameLst>
                                      </p:cBhvr>
                                      <p:to>
                                        <p:strVal val="visible"/>
                                      </p:to>
                                    </p:set>
                                    <p:animEffect transition="in" filter="fade">
                                      <p:cBhvr>
                                        <p:cTn id="30" dur="2000"/>
                                        <p:tgtEl>
                                          <p:spTgt spid="10246"/>
                                        </p:tgtEl>
                                      </p:cBhvr>
                                    </p:animEffect>
                                    <p:anim calcmode="lin" valueType="num">
                                      <p:cBhvr>
                                        <p:cTn id="31" dur="2000" fill="hold"/>
                                        <p:tgtEl>
                                          <p:spTgt spid="10246"/>
                                        </p:tgtEl>
                                        <p:attrNameLst>
                                          <p:attrName>ppt_x</p:attrName>
                                        </p:attrNameLst>
                                      </p:cBhvr>
                                      <p:tavLst>
                                        <p:tav tm="0">
                                          <p:val>
                                            <p:strVal val="#ppt_x"/>
                                          </p:val>
                                        </p:tav>
                                        <p:tav tm="100000">
                                          <p:val>
                                            <p:strVal val="#ppt_x"/>
                                          </p:val>
                                        </p:tav>
                                      </p:tavLst>
                                    </p:anim>
                                    <p:anim calcmode="lin" valueType="num">
                                      <p:cBhvr>
                                        <p:cTn id="32" dur="2000" fill="hold"/>
                                        <p:tgtEl>
                                          <p:spTgt spid="1024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250"/>
                                        </p:tgtEl>
                                        <p:attrNameLst>
                                          <p:attrName>style.visibility</p:attrName>
                                        </p:attrNameLst>
                                      </p:cBhvr>
                                      <p:to>
                                        <p:strVal val="visible"/>
                                      </p:to>
                                    </p:set>
                                    <p:animEffect transition="in" filter="fade">
                                      <p:cBhvr>
                                        <p:cTn id="35" dur="2000"/>
                                        <p:tgtEl>
                                          <p:spTgt spid="10250"/>
                                        </p:tgtEl>
                                      </p:cBhvr>
                                    </p:animEffect>
                                    <p:anim calcmode="lin" valueType="num">
                                      <p:cBhvr>
                                        <p:cTn id="36" dur="2000" fill="hold"/>
                                        <p:tgtEl>
                                          <p:spTgt spid="10250"/>
                                        </p:tgtEl>
                                        <p:attrNameLst>
                                          <p:attrName>ppt_x</p:attrName>
                                        </p:attrNameLst>
                                      </p:cBhvr>
                                      <p:tavLst>
                                        <p:tav tm="0">
                                          <p:val>
                                            <p:strVal val="#ppt_x"/>
                                          </p:val>
                                        </p:tav>
                                        <p:tav tm="100000">
                                          <p:val>
                                            <p:strVal val="#ppt_x"/>
                                          </p:val>
                                        </p:tav>
                                      </p:tavLst>
                                    </p:anim>
                                    <p:anim calcmode="lin" valueType="num">
                                      <p:cBhvr>
                                        <p:cTn id="37" dur="2000" fill="hold"/>
                                        <p:tgtEl>
                                          <p:spTgt spid="1025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251"/>
                                        </p:tgtEl>
                                        <p:attrNameLst>
                                          <p:attrName>style.visibility</p:attrName>
                                        </p:attrNameLst>
                                      </p:cBhvr>
                                      <p:to>
                                        <p:strVal val="visible"/>
                                      </p:to>
                                    </p:set>
                                    <p:animEffect transition="in" filter="fade">
                                      <p:cBhvr>
                                        <p:cTn id="40" dur="2000"/>
                                        <p:tgtEl>
                                          <p:spTgt spid="10251"/>
                                        </p:tgtEl>
                                      </p:cBhvr>
                                    </p:animEffect>
                                    <p:anim calcmode="lin" valueType="num">
                                      <p:cBhvr>
                                        <p:cTn id="41" dur="2000" fill="hold"/>
                                        <p:tgtEl>
                                          <p:spTgt spid="10251"/>
                                        </p:tgtEl>
                                        <p:attrNameLst>
                                          <p:attrName>ppt_x</p:attrName>
                                        </p:attrNameLst>
                                      </p:cBhvr>
                                      <p:tavLst>
                                        <p:tav tm="0">
                                          <p:val>
                                            <p:strVal val="#ppt_x"/>
                                          </p:val>
                                        </p:tav>
                                        <p:tav tm="100000">
                                          <p:val>
                                            <p:strVal val="#ppt_x"/>
                                          </p:val>
                                        </p:tav>
                                      </p:tavLst>
                                    </p:anim>
                                    <p:anim calcmode="lin" valueType="num">
                                      <p:cBhvr>
                                        <p:cTn id="42" dur="2000" fill="hold"/>
                                        <p:tgtEl>
                                          <p:spTgt spid="102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8" grpId="0"/>
      <p:bldP spid="10249" grpId="0"/>
      <p:bldP spid="10250" grpId="0"/>
      <p:bldP spid="1025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539750" y="692150"/>
            <a:ext cx="7993063" cy="915988"/>
          </a:xfrm>
          <a:prstGeom prst="rect">
            <a:avLst/>
          </a:prstGeom>
          <a:noFill/>
          <a:ln w="9525">
            <a:noFill/>
            <a:miter lim="800000"/>
            <a:headEnd/>
            <a:tailEnd/>
          </a:ln>
          <a:effectLst/>
        </p:spPr>
        <p:txBody>
          <a:bodyPr>
            <a:spAutoFit/>
          </a:bodyPr>
          <a:lstStyle/>
          <a:p>
            <a:pPr indent="450850">
              <a:spcBef>
                <a:spcPct val="50000"/>
              </a:spcBef>
            </a:pPr>
            <a:r>
              <a:rPr lang="ru-RU" b="1">
                <a:effectLst>
                  <a:outerShdw blurRad="38100" dist="38100" dir="2700000" algn="tl">
                    <a:srgbClr val="000000"/>
                  </a:outerShdw>
                </a:effectLst>
              </a:rPr>
              <a:t>Новосибирское отделение Союза бывших малолетних узников фашистских концлагерей возглавляет Самуил Рафаилович Волк. </a:t>
            </a:r>
          </a:p>
        </p:txBody>
      </p:sp>
      <p:sp>
        <p:nvSpPr>
          <p:cNvPr id="11269" name="Text Box 5"/>
          <p:cNvSpPr txBox="1">
            <a:spLocks noChangeArrowheads="1"/>
          </p:cNvSpPr>
          <p:nvPr/>
        </p:nvSpPr>
        <p:spPr bwMode="auto">
          <a:xfrm>
            <a:off x="4427538" y="2071688"/>
            <a:ext cx="4248150" cy="3662362"/>
          </a:xfrm>
          <a:prstGeom prst="rect">
            <a:avLst/>
          </a:prstGeom>
          <a:noFill/>
          <a:ln w="9525">
            <a:noFill/>
            <a:miter lim="800000"/>
            <a:headEnd/>
            <a:tailEnd/>
          </a:ln>
          <a:effectLst/>
        </p:spPr>
        <p:txBody>
          <a:bodyPr>
            <a:spAutoFit/>
          </a:bodyPr>
          <a:lstStyle/>
          <a:p>
            <a:pPr>
              <a:spcBef>
                <a:spcPct val="50000"/>
              </a:spcBef>
            </a:pPr>
            <a:r>
              <a:rPr lang="ru-RU" b="1">
                <a:effectLst>
                  <a:outerShdw blurRad="38100" dist="38100" dir="2700000" algn="tl">
                    <a:srgbClr val="000000"/>
                  </a:outerShdw>
                </a:effectLst>
              </a:rPr>
              <a:t>Несмотря на свой возраст, Самуил Рафаилович остается энергичным человеком. Он часто встречается с учащимися школы, рассказывает о том, что такое фашизм. Самуил Рафаилович считает это долгом перед теми, кто погиб. И хотя он старается рассказывать безэмоционально, потрясение все равно оказывается чересчур сильным. </a:t>
            </a:r>
            <a:endParaRPr lang="ru-RU" b="1"/>
          </a:p>
        </p:txBody>
      </p:sp>
      <p:pic>
        <p:nvPicPr>
          <p:cNvPr id="11270" name="Picture 6" descr="IMG_2831"/>
          <p:cNvPicPr>
            <a:picLocks noChangeAspect="1" noChangeArrowheads="1"/>
          </p:cNvPicPr>
          <p:nvPr/>
        </p:nvPicPr>
        <p:blipFill>
          <a:blip r:embed="rId2"/>
          <a:srcRect/>
          <a:stretch>
            <a:fillRect/>
          </a:stretch>
        </p:blipFill>
        <p:spPr bwMode="auto">
          <a:xfrm>
            <a:off x="827088" y="2060575"/>
            <a:ext cx="3367087" cy="3673475"/>
          </a:xfrm>
          <a:prstGeom prst="rect">
            <a:avLst/>
          </a:prstGeom>
          <a:noFill/>
        </p:spPr>
      </p:pic>
      <p:pic>
        <p:nvPicPr>
          <p:cNvPr id="11271" name="Picture 7" descr="лента_часть"/>
          <p:cNvPicPr>
            <a:picLocks noChangeAspect="1" noChangeArrowheads="1"/>
          </p:cNvPicPr>
          <p:nvPr/>
        </p:nvPicPr>
        <p:blipFill>
          <a:blip r:embed="rId3"/>
          <a:srcRect/>
          <a:stretch>
            <a:fillRect/>
          </a:stretch>
        </p:blipFill>
        <p:spPr bwMode="auto">
          <a:xfrm>
            <a:off x="6804025" y="5589588"/>
            <a:ext cx="1944688" cy="7715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2000"/>
                                        <p:tgtEl>
                                          <p:spTgt spid="112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9"/>
                                        </p:tgtEl>
                                        <p:attrNameLst>
                                          <p:attrName>style.visibility</p:attrName>
                                        </p:attrNameLst>
                                      </p:cBhvr>
                                      <p:to>
                                        <p:strVal val="visible"/>
                                      </p:to>
                                    </p:set>
                                    <p:animEffect transition="in" filter="fade">
                                      <p:cBhvr>
                                        <p:cTn id="10" dur="2000"/>
                                        <p:tgtEl>
                                          <p:spTgt spid="11269"/>
                                        </p:tgtEl>
                                      </p:cBhvr>
                                    </p:animEffect>
                                  </p:childTnLst>
                                </p:cTn>
                              </p:par>
                              <p:par>
                                <p:cTn id="11" presetID="10" presetClass="entr" presetSubtype="0" fill="hold" nodeType="withEffect">
                                  <p:stCondLst>
                                    <p:cond delay="0"/>
                                  </p:stCondLst>
                                  <p:childTnLst>
                                    <p:set>
                                      <p:cBhvr>
                                        <p:cTn id="12" dur="1" fill="hold">
                                          <p:stCondLst>
                                            <p:cond delay="0"/>
                                          </p:stCondLst>
                                        </p:cTn>
                                        <p:tgtEl>
                                          <p:spTgt spid="11270"/>
                                        </p:tgtEl>
                                        <p:attrNameLst>
                                          <p:attrName>style.visibility</p:attrName>
                                        </p:attrNameLst>
                                      </p:cBhvr>
                                      <p:to>
                                        <p:strVal val="visible"/>
                                      </p:to>
                                    </p:set>
                                    <p:animEffect transition="in" filter="fade">
                                      <p:cBhvr>
                                        <p:cTn id="13" dur="2000"/>
                                        <p:tgtEl>
                                          <p:spTgt spid="11270"/>
                                        </p:tgtEl>
                                      </p:cBhvr>
                                    </p:animEffect>
                                  </p:childTnLst>
                                </p:cTn>
                              </p:par>
                              <p:par>
                                <p:cTn id="14" presetID="42" presetClass="entr" presetSubtype="0" fill="hold" nodeType="withEffect">
                                  <p:stCondLst>
                                    <p:cond delay="0"/>
                                  </p:stCondLst>
                                  <p:childTnLst>
                                    <p:set>
                                      <p:cBhvr>
                                        <p:cTn id="15" dur="1" fill="hold">
                                          <p:stCondLst>
                                            <p:cond delay="0"/>
                                          </p:stCondLst>
                                        </p:cTn>
                                        <p:tgtEl>
                                          <p:spTgt spid="11271"/>
                                        </p:tgtEl>
                                        <p:attrNameLst>
                                          <p:attrName>style.visibility</p:attrName>
                                        </p:attrNameLst>
                                      </p:cBhvr>
                                      <p:to>
                                        <p:strVal val="visible"/>
                                      </p:to>
                                    </p:set>
                                    <p:animEffect transition="in" filter="fade">
                                      <p:cBhvr>
                                        <p:cTn id="16" dur="2000"/>
                                        <p:tgtEl>
                                          <p:spTgt spid="11271"/>
                                        </p:tgtEl>
                                      </p:cBhvr>
                                    </p:animEffect>
                                    <p:anim calcmode="lin" valueType="num">
                                      <p:cBhvr>
                                        <p:cTn id="17" dur="2000" fill="hold"/>
                                        <p:tgtEl>
                                          <p:spTgt spid="11271"/>
                                        </p:tgtEl>
                                        <p:attrNameLst>
                                          <p:attrName>ppt_x</p:attrName>
                                        </p:attrNameLst>
                                      </p:cBhvr>
                                      <p:tavLst>
                                        <p:tav tm="0">
                                          <p:val>
                                            <p:strVal val="#ppt_x"/>
                                          </p:val>
                                        </p:tav>
                                        <p:tav tm="100000">
                                          <p:val>
                                            <p:strVal val="#ppt_x"/>
                                          </p:val>
                                        </p:tav>
                                      </p:tavLst>
                                    </p:anim>
                                    <p:anim calcmode="lin" valueType="num">
                                      <p:cBhvr>
                                        <p:cTn id="18" dur="2000" fill="hold"/>
                                        <p:tgtEl>
                                          <p:spTgt spid="112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36513" y="254000"/>
            <a:ext cx="9107487" cy="366713"/>
          </a:xfrm>
          <a:prstGeom prst="rect">
            <a:avLst/>
          </a:prstGeom>
          <a:noFill/>
          <a:ln w="9525">
            <a:noFill/>
            <a:miter lim="800000"/>
            <a:headEnd/>
            <a:tailEnd/>
          </a:ln>
          <a:effectLst/>
        </p:spPr>
        <p:txBody>
          <a:bodyPr>
            <a:spAutoFit/>
          </a:bodyPr>
          <a:lstStyle/>
          <a:p>
            <a:pPr algn="ctr">
              <a:spcBef>
                <a:spcPct val="50000"/>
              </a:spcBef>
            </a:pPr>
            <a:r>
              <a:rPr lang="ru-RU" b="1">
                <a:effectLst>
                  <a:outerShdw blurRad="38100" dist="38100" dir="2700000" algn="tl">
                    <a:srgbClr val="000000"/>
                  </a:outerShdw>
                </a:effectLst>
              </a:rPr>
              <a:t>Из рассказа Самуила Рафаиловича</a:t>
            </a:r>
          </a:p>
        </p:txBody>
      </p:sp>
      <p:sp>
        <p:nvSpPr>
          <p:cNvPr id="12293" name="Text Box 5"/>
          <p:cNvSpPr txBox="1">
            <a:spLocks noChangeArrowheads="1"/>
          </p:cNvSpPr>
          <p:nvPr/>
        </p:nvSpPr>
        <p:spPr bwMode="auto">
          <a:xfrm>
            <a:off x="323850" y="765175"/>
            <a:ext cx="8569325" cy="3389313"/>
          </a:xfrm>
          <a:prstGeom prst="rect">
            <a:avLst/>
          </a:prstGeom>
          <a:noFill/>
          <a:ln w="9525">
            <a:noFill/>
            <a:miter lim="800000"/>
            <a:headEnd/>
            <a:tailEnd/>
          </a:ln>
          <a:effectLst/>
        </p:spPr>
        <p:txBody>
          <a:bodyPr>
            <a:spAutoFit/>
          </a:bodyPr>
          <a:lstStyle/>
          <a:p>
            <a:pPr indent="450850">
              <a:spcBef>
                <a:spcPct val="50000"/>
              </a:spcBef>
            </a:pPr>
            <a:r>
              <a:rPr lang="ru-RU" sz="1400" b="1">
                <a:effectLst>
                  <a:outerShdw blurRad="38100" dist="38100" dir="2700000" algn="tl">
                    <a:srgbClr val="000000"/>
                  </a:outerShdw>
                </a:effectLst>
              </a:rPr>
              <a:t>«В 1941 году мне было 10 лет. В нашей семье было пятеро детей, жили мы достаточно тяжело. </a:t>
            </a:r>
          </a:p>
          <a:p>
            <a:pPr indent="450850">
              <a:spcBef>
                <a:spcPct val="50000"/>
              </a:spcBef>
            </a:pPr>
            <a:r>
              <a:rPr lang="ru-RU" sz="1400" b="1">
                <a:effectLst>
                  <a:outerShdw blurRad="38100" dist="38100" dir="2700000" algn="tl">
                    <a:srgbClr val="000000"/>
                  </a:outerShdw>
                </a:effectLst>
              </a:rPr>
              <a:t>22 июня мы проснулись от бомбежки. Я залез на дерево и видел, как мимо пролетают самолеты, на которых были нарисованы свастики. </a:t>
            </a:r>
          </a:p>
          <a:p>
            <a:pPr indent="450850">
              <a:spcBef>
                <a:spcPct val="50000"/>
              </a:spcBef>
            </a:pPr>
            <a:r>
              <a:rPr lang="ru-RU" sz="1400" b="1">
                <a:effectLst>
                  <a:outerShdw blurRad="38100" dist="38100" dir="2700000" algn="tl">
                    <a:srgbClr val="000000"/>
                  </a:outerShdw>
                </a:effectLst>
              </a:rPr>
              <a:t>Нашу улицу разбомбило. Я бродил по пепелищу и никак не мог поверить, что нашего дома больше нет… </a:t>
            </a:r>
          </a:p>
          <a:p>
            <a:pPr indent="450850">
              <a:spcBef>
                <a:spcPct val="50000"/>
              </a:spcBef>
            </a:pPr>
            <a:r>
              <a:rPr lang="ru-RU" sz="1400" b="1">
                <a:effectLst>
                  <a:outerShdw blurRad="38100" dist="38100" dir="2700000" algn="tl">
                    <a:srgbClr val="000000"/>
                  </a:outerShdw>
                </a:effectLst>
              </a:rPr>
              <a:t>30 июля всем был объявлен приказ, что евреи должны жить в гетто. Мама собрала оставшиеся вещи, и мы вместе с 80 тысячами евреев переселились в гетто. 7 ноября в гетто был большой погром. В тот день погибло 5 тысяч человек. Нас выстроили в колонну. Я выскочил и побежал. Раздавшаяся автоматная очередь прошла у меня над головой. Вскоре после первых погромов немцы организовали в гетто детский дом, где жили примерно 300 детей. Малыши умирали от голода, а те, кто постарше, ползали под столами и собирали случайно упавшие крошки… </a:t>
            </a:r>
          </a:p>
        </p:txBody>
      </p:sp>
      <p:pic>
        <p:nvPicPr>
          <p:cNvPr id="12294" name="Picture 6" descr="IMG_2830"/>
          <p:cNvPicPr>
            <a:picLocks noChangeAspect="1" noChangeArrowheads="1"/>
          </p:cNvPicPr>
          <p:nvPr/>
        </p:nvPicPr>
        <p:blipFill>
          <a:blip r:embed="rId2"/>
          <a:srcRect/>
          <a:stretch>
            <a:fillRect/>
          </a:stretch>
        </p:blipFill>
        <p:spPr bwMode="auto">
          <a:xfrm>
            <a:off x="1906588" y="4179888"/>
            <a:ext cx="5402262" cy="248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2000"/>
                                        <p:tgtEl>
                                          <p:spTgt spid="12292"/>
                                        </p:tgtEl>
                                      </p:cBhvr>
                                    </p:animEffect>
                                    <p:anim calcmode="lin" valueType="num">
                                      <p:cBhvr>
                                        <p:cTn id="8" dur="2000" fill="hold"/>
                                        <p:tgtEl>
                                          <p:spTgt spid="12292"/>
                                        </p:tgtEl>
                                        <p:attrNameLst>
                                          <p:attrName>ppt_x</p:attrName>
                                        </p:attrNameLst>
                                      </p:cBhvr>
                                      <p:tavLst>
                                        <p:tav tm="0">
                                          <p:val>
                                            <p:strVal val="#ppt_x"/>
                                          </p:val>
                                        </p:tav>
                                        <p:tav tm="100000">
                                          <p:val>
                                            <p:strVal val="#ppt_x"/>
                                          </p:val>
                                        </p:tav>
                                      </p:tavLst>
                                    </p:anim>
                                    <p:anim calcmode="lin" valueType="num">
                                      <p:cBhvr>
                                        <p:cTn id="9" dur="2000" fill="hold"/>
                                        <p:tgtEl>
                                          <p:spTgt spid="1229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fade">
                                      <p:cBhvr>
                                        <p:cTn id="12" dur="2000"/>
                                        <p:tgtEl>
                                          <p:spTgt spid="12293"/>
                                        </p:tgtEl>
                                      </p:cBhvr>
                                    </p:animEffect>
                                  </p:childTnLst>
                                </p:cTn>
                              </p:par>
                              <p:par>
                                <p:cTn id="13" presetID="42" presetClass="entr" presetSubtype="0" fill="hold" nodeType="withEffect">
                                  <p:stCondLst>
                                    <p:cond delay="0"/>
                                  </p:stCondLst>
                                  <p:childTnLst>
                                    <p:set>
                                      <p:cBhvr>
                                        <p:cTn id="14" dur="1" fill="hold">
                                          <p:stCondLst>
                                            <p:cond delay="0"/>
                                          </p:stCondLst>
                                        </p:cTn>
                                        <p:tgtEl>
                                          <p:spTgt spid="12294"/>
                                        </p:tgtEl>
                                        <p:attrNameLst>
                                          <p:attrName>style.visibility</p:attrName>
                                        </p:attrNameLst>
                                      </p:cBhvr>
                                      <p:to>
                                        <p:strVal val="visible"/>
                                      </p:to>
                                    </p:set>
                                    <p:animEffect transition="in" filter="fade">
                                      <p:cBhvr>
                                        <p:cTn id="15" dur="2000"/>
                                        <p:tgtEl>
                                          <p:spTgt spid="12294"/>
                                        </p:tgtEl>
                                      </p:cBhvr>
                                    </p:animEffect>
                                    <p:anim calcmode="lin" valueType="num">
                                      <p:cBhvr>
                                        <p:cTn id="16" dur="2000" fill="hold"/>
                                        <p:tgtEl>
                                          <p:spTgt spid="12294"/>
                                        </p:tgtEl>
                                        <p:attrNameLst>
                                          <p:attrName>ppt_x</p:attrName>
                                        </p:attrNameLst>
                                      </p:cBhvr>
                                      <p:tavLst>
                                        <p:tav tm="0">
                                          <p:val>
                                            <p:strVal val="#ppt_x"/>
                                          </p:val>
                                        </p:tav>
                                        <p:tav tm="100000">
                                          <p:val>
                                            <p:strVal val="#ppt_x"/>
                                          </p:val>
                                        </p:tav>
                                      </p:tavLst>
                                    </p:anim>
                                    <p:anim calcmode="lin" valueType="num">
                                      <p:cBhvr>
                                        <p:cTn id="17" dur="2000" fill="hold"/>
                                        <p:tgtEl>
                                          <p:spTgt spid="12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468313" y="1035050"/>
            <a:ext cx="8208962" cy="3978275"/>
          </a:xfrm>
          <a:prstGeom prst="rect">
            <a:avLst/>
          </a:prstGeom>
          <a:noFill/>
          <a:ln w="9525">
            <a:noFill/>
            <a:miter lim="800000"/>
            <a:headEnd/>
            <a:tailEnd/>
          </a:ln>
          <a:effectLst/>
        </p:spPr>
        <p:txBody>
          <a:bodyPr>
            <a:spAutoFit/>
          </a:bodyPr>
          <a:lstStyle/>
          <a:p>
            <a:pPr indent="450850"/>
            <a:r>
              <a:rPr lang="ru-RU" sz="1500" b="1">
                <a:effectLst>
                  <a:outerShdw blurRad="38100" dist="38100" dir="2700000" algn="tl">
                    <a:srgbClr val="000000"/>
                  </a:outerShdw>
                </a:effectLst>
              </a:rPr>
              <a:t>В 1943 году был самый страшный погром детского дома. Фашисты старались не оставить в живых никого. Самых маленьких и тех, кто болел, зарезали на месте. А остальных увели на расстрел. Мне и брату удалось бежать из гетто. Впоследствии мы попали к партизанам. Здесь мы впервые поняли, что значит есть досыта, почувствовали себя свободными. </a:t>
            </a:r>
          </a:p>
          <a:p>
            <a:pPr indent="450850"/>
            <a:r>
              <a:rPr lang="ru-RU" sz="1500" b="1">
                <a:effectLst>
                  <a:outerShdw blurRad="38100" dist="38100" dir="2700000" algn="tl">
                    <a:srgbClr val="000000"/>
                  </a:outerShdw>
                </a:effectLst>
              </a:rPr>
              <a:t>Вскоре Красная Армия перешла в наступление, а наше командование приняло решение выступить навстречу войскам. И мы вышли из лесов. Наша часть форсировала Неман. Я был связным при штабе. Мне было четырнадцать, а моему брату десять лет. </a:t>
            </a:r>
          </a:p>
          <a:p>
            <a:pPr indent="450850"/>
            <a:r>
              <a:rPr lang="ru-RU" sz="1500" b="1">
                <a:effectLst>
                  <a:outerShdw blurRad="38100" dist="38100" dir="2700000" algn="tl">
                    <a:srgbClr val="000000"/>
                  </a:outerShdw>
                </a:effectLst>
              </a:rPr>
              <a:t>В феврале 1945 года мы с братом оказались в детдоме №1 города Воскресенска Московской области. Там я закончил школу, поступил в Военно-инженерную Академию, и в 1957 году молодым лейтенантом приехал в Сибирский военный округ. </a:t>
            </a:r>
          </a:p>
          <a:p>
            <a:pPr indent="450850"/>
            <a:r>
              <a:rPr lang="ru-RU" sz="1500" b="1">
                <a:effectLst>
                  <a:outerShdw blurRad="38100" dist="38100" dir="2700000" algn="tl">
                    <a:srgbClr val="000000"/>
                  </a:outerShdw>
                </a:effectLst>
              </a:rPr>
              <a:t>В 1985 году, уже полковником, ушел в отставку. И теперь возглавляю Новосибирское отделение Союза бывших малолетних узников фашистских концлагерей».</a:t>
            </a:r>
          </a:p>
        </p:txBody>
      </p:sp>
      <p:sp>
        <p:nvSpPr>
          <p:cNvPr id="13317" name="Text Box 5"/>
          <p:cNvSpPr txBox="1">
            <a:spLocks noChangeArrowheads="1"/>
          </p:cNvSpPr>
          <p:nvPr/>
        </p:nvSpPr>
        <p:spPr bwMode="auto">
          <a:xfrm>
            <a:off x="36513" y="254000"/>
            <a:ext cx="9107487" cy="366713"/>
          </a:xfrm>
          <a:prstGeom prst="rect">
            <a:avLst/>
          </a:prstGeom>
          <a:noFill/>
          <a:ln w="9525">
            <a:noFill/>
            <a:miter lim="800000"/>
            <a:headEnd/>
            <a:tailEnd/>
          </a:ln>
          <a:effectLst/>
        </p:spPr>
        <p:txBody>
          <a:bodyPr>
            <a:spAutoFit/>
          </a:bodyPr>
          <a:lstStyle/>
          <a:p>
            <a:pPr algn="ctr">
              <a:spcBef>
                <a:spcPct val="50000"/>
              </a:spcBef>
            </a:pPr>
            <a:r>
              <a:rPr lang="ru-RU" b="1">
                <a:effectLst>
                  <a:outerShdw blurRad="38100" dist="38100" dir="2700000" algn="tl">
                    <a:srgbClr val="000000"/>
                  </a:outerShdw>
                </a:effectLst>
              </a:rPr>
              <a:t>Из рассказа Самуила Рафаиловича</a:t>
            </a:r>
          </a:p>
        </p:txBody>
      </p:sp>
      <p:pic>
        <p:nvPicPr>
          <p:cNvPr id="13318" name="Picture 6" descr="лента"/>
          <p:cNvPicPr>
            <a:picLocks noChangeAspect="1" noChangeArrowheads="1"/>
          </p:cNvPicPr>
          <p:nvPr/>
        </p:nvPicPr>
        <p:blipFill>
          <a:blip r:embed="rId2"/>
          <a:srcRect/>
          <a:stretch>
            <a:fillRect/>
          </a:stretch>
        </p:blipFill>
        <p:spPr bwMode="auto">
          <a:xfrm>
            <a:off x="1187450" y="5373688"/>
            <a:ext cx="6811963" cy="12033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2000"/>
                                        <p:tgtEl>
                                          <p:spTgt spid="13316"/>
                                        </p:tgtEl>
                                      </p:cBhvr>
                                    </p:animEffect>
                                  </p:childTnLst>
                                </p:cTn>
                              </p:par>
                              <p:par>
                                <p:cTn id="8" presetID="55" presetClass="entr" presetSubtype="0" fill="hold" nodeType="withEffect">
                                  <p:stCondLst>
                                    <p:cond delay="0"/>
                                  </p:stCondLst>
                                  <p:childTnLst>
                                    <p:set>
                                      <p:cBhvr>
                                        <p:cTn id="9" dur="1" fill="hold">
                                          <p:stCondLst>
                                            <p:cond delay="0"/>
                                          </p:stCondLst>
                                        </p:cTn>
                                        <p:tgtEl>
                                          <p:spTgt spid="13318"/>
                                        </p:tgtEl>
                                        <p:attrNameLst>
                                          <p:attrName>style.visibility</p:attrName>
                                        </p:attrNameLst>
                                      </p:cBhvr>
                                      <p:to>
                                        <p:strVal val="visible"/>
                                      </p:to>
                                    </p:set>
                                    <p:anim calcmode="lin" valueType="num">
                                      <p:cBhvr>
                                        <p:cTn id="10" dur="1000" fill="hold"/>
                                        <p:tgtEl>
                                          <p:spTgt spid="13318"/>
                                        </p:tgtEl>
                                        <p:attrNameLst>
                                          <p:attrName>ppt_w</p:attrName>
                                        </p:attrNameLst>
                                      </p:cBhvr>
                                      <p:tavLst>
                                        <p:tav tm="0">
                                          <p:val>
                                            <p:strVal val="#ppt_w*0.70"/>
                                          </p:val>
                                        </p:tav>
                                        <p:tav tm="100000">
                                          <p:val>
                                            <p:strVal val="#ppt_w"/>
                                          </p:val>
                                        </p:tav>
                                      </p:tavLst>
                                    </p:anim>
                                    <p:anim calcmode="lin" valueType="num">
                                      <p:cBhvr>
                                        <p:cTn id="11" dur="1000" fill="hold"/>
                                        <p:tgtEl>
                                          <p:spTgt spid="13318"/>
                                        </p:tgtEl>
                                        <p:attrNameLst>
                                          <p:attrName>ppt_h</p:attrName>
                                        </p:attrNameLst>
                                      </p:cBhvr>
                                      <p:tavLst>
                                        <p:tav tm="0">
                                          <p:val>
                                            <p:strVal val="#ppt_h"/>
                                          </p:val>
                                        </p:tav>
                                        <p:tav tm="100000">
                                          <p:val>
                                            <p:strVal val="#ppt_h"/>
                                          </p:val>
                                        </p:tav>
                                      </p:tavLst>
                                    </p:anim>
                                    <p:animEffect transition="in" filter="fade">
                                      <p:cBhvr>
                                        <p:cTn id="12" dur="10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395288" y="901700"/>
            <a:ext cx="3671887" cy="4614863"/>
          </a:xfrm>
          <a:prstGeom prst="rect">
            <a:avLst/>
          </a:prstGeom>
          <a:noFill/>
          <a:ln w="9525">
            <a:noFill/>
            <a:miter lim="800000"/>
            <a:headEnd/>
            <a:tailEnd/>
          </a:ln>
          <a:effectLst/>
        </p:spPr>
        <p:txBody>
          <a:bodyPr>
            <a:spAutoFit/>
          </a:bodyPr>
          <a:lstStyle/>
          <a:p>
            <a:pPr>
              <a:lnSpc>
                <a:spcPct val="50000"/>
              </a:lnSpc>
              <a:spcBef>
                <a:spcPct val="50000"/>
              </a:spcBef>
            </a:pPr>
            <a:r>
              <a:rPr lang="ru-RU" sz="1600" i="1"/>
              <a:t>Пускай сегодня знают люди </a:t>
            </a:r>
          </a:p>
          <a:p>
            <a:pPr>
              <a:lnSpc>
                <a:spcPct val="50000"/>
              </a:lnSpc>
              <a:spcBef>
                <a:spcPct val="50000"/>
              </a:spcBef>
            </a:pPr>
            <a:r>
              <a:rPr lang="ru-RU" sz="1600" i="1"/>
              <a:t>О тех, кто выжил в дни войны. </a:t>
            </a:r>
          </a:p>
          <a:p>
            <a:pPr>
              <a:lnSpc>
                <a:spcPct val="50000"/>
              </a:lnSpc>
              <a:spcBef>
                <a:spcPct val="50000"/>
              </a:spcBef>
            </a:pPr>
            <a:r>
              <a:rPr lang="ru-RU" sz="1600" i="1"/>
              <a:t>Мы никогда не позабудем, </a:t>
            </a:r>
          </a:p>
          <a:p>
            <a:pPr>
              <a:lnSpc>
                <a:spcPct val="50000"/>
              </a:lnSpc>
              <a:spcBef>
                <a:spcPct val="50000"/>
              </a:spcBef>
            </a:pPr>
            <a:r>
              <a:rPr lang="ru-RU" sz="1600" i="1"/>
              <a:t>Что дважды были рождены. </a:t>
            </a:r>
          </a:p>
          <a:p>
            <a:pPr>
              <a:lnSpc>
                <a:spcPct val="50000"/>
              </a:lnSpc>
              <a:spcBef>
                <a:spcPct val="50000"/>
              </a:spcBef>
            </a:pPr>
            <a:endParaRPr lang="ru-RU" sz="1600" i="1"/>
          </a:p>
          <a:p>
            <a:pPr>
              <a:lnSpc>
                <a:spcPct val="50000"/>
              </a:lnSpc>
              <a:spcBef>
                <a:spcPct val="50000"/>
              </a:spcBef>
            </a:pPr>
            <a:r>
              <a:rPr lang="ru-RU" sz="1600" i="1"/>
              <a:t>Сначала – чудных песен звуки, </a:t>
            </a:r>
          </a:p>
          <a:p>
            <a:pPr>
              <a:lnSpc>
                <a:spcPct val="50000"/>
              </a:lnSpc>
              <a:spcBef>
                <a:spcPct val="50000"/>
              </a:spcBef>
            </a:pPr>
            <a:r>
              <a:rPr lang="ru-RU" sz="1600" i="1"/>
              <a:t>Рассказы брата и сестры, </a:t>
            </a:r>
          </a:p>
          <a:p>
            <a:pPr>
              <a:lnSpc>
                <a:spcPct val="50000"/>
              </a:lnSpc>
              <a:spcBef>
                <a:spcPct val="50000"/>
              </a:spcBef>
            </a:pPr>
            <a:r>
              <a:rPr lang="ru-RU" sz="1600" i="1"/>
              <a:t>Отца заботливые руки </a:t>
            </a:r>
          </a:p>
          <a:p>
            <a:pPr>
              <a:lnSpc>
                <a:spcPct val="50000"/>
              </a:lnSpc>
              <a:spcBef>
                <a:spcPct val="50000"/>
              </a:spcBef>
            </a:pPr>
            <a:r>
              <a:rPr lang="ru-RU" sz="1600" i="1"/>
              <a:t>И пионерские костры. </a:t>
            </a:r>
          </a:p>
          <a:p>
            <a:pPr>
              <a:lnSpc>
                <a:spcPct val="50000"/>
              </a:lnSpc>
              <a:spcBef>
                <a:spcPct val="50000"/>
              </a:spcBef>
            </a:pPr>
            <a:endParaRPr lang="ru-RU" sz="1600" i="1"/>
          </a:p>
          <a:p>
            <a:pPr>
              <a:lnSpc>
                <a:spcPct val="50000"/>
              </a:lnSpc>
              <a:spcBef>
                <a:spcPct val="50000"/>
              </a:spcBef>
            </a:pPr>
            <a:r>
              <a:rPr lang="ru-RU" sz="1600" i="1"/>
              <a:t>И материнской ласки сила, </a:t>
            </a:r>
          </a:p>
          <a:p>
            <a:pPr>
              <a:lnSpc>
                <a:spcPct val="50000"/>
              </a:lnSpc>
              <a:spcBef>
                <a:spcPct val="50000"/>
              </a:spcBef>
            </a:pPr>
            <a:r>
              <a:rPr lang="ru-RU" sz="1600" i="1"/>
              <a:t>И золотое солнце дня, </a:t>
            </a:r>
          </a:p>
          <a:p>
            <a:pPr>
              <a:lnSpc>
                <a:spcPct val="50000"/>
              </a:lnSpc>
              <a:spcBef>
                <a:spcPct val="50000"/>
              </a:spcBef>
            </a:pPr>
            <a:r>
              <a:rPr lang="ru-RU" sz="1600" i="1"/>
              <a:t>Неужто впрямь все это было </a:t>
            </a:r>
          </a:p>
          <a:p>
            <a:pPr>
              <a:lnSpc>
                <a:spcPct val="50000"/>
              </a:lnSpc>
              <a:spcBef>
                <a:spcPct val="50000"/>
              </a:spcBef>
            </a:pPr>
            <a:r>
              <a:rPr lang="ru-RU" sz="1600" i="1"/>
              <a:t>В том, первом, детстве у меня? </a:t>
            </a:r>
          </a:p>
          <a:p>
            <a:pPr>
              <a:lnSpc>
                <a:spcPct val="50000"/>
              </a:lnSpc>
              <a:spcBef>
                <a:spcPct val="50000"/>
              </a:spcBef>
            </a:pPr>
            <a:endParaRPr lang="ru-RU" sz="1600" i="1"/>
          </a:p>
          <a:p>
            <a:pPr>
              <a:lnSpc>
                <a:spcPct val="50000"/>
              </a:lnSpc>
              <a:spcBef>
                <a:spcPct val="50000"/>
              </a:spcBef>
            </a:pPr>
            <a:r>
              <a:rPr lang="ru-RU" sz="1600" i="1"/>
              <a:t>Война: и враз померкли дали, </a:t>
            </a:r>
          </a:p>
          <a:p>
            <a:pPr>
              <a:lnSpc>
                <a:spcPct val="50000"/>
              </a:lnSpc>
              <a:spcBef>
                <a:spcPct val="50000"/>
              </a:spcBef>
            </a:pPr>
            <a:r>
              <a:rPr lang="ru-RU" sz="1600" i="1"/>
              <a:t>Плясал огонь и пел свинец, </a:t>
            </a:r>
          </a:p>
          <a:p>
            <a:pPr>
              <a:lnSpc>
                <a:spcPct val="50000"/>
              </a:lnSpc>
              <a:spcBef>
                <a:spcPct val="50000"/>
              </a:spcBef>
            </a:pPr>
            <a:r>
              <a:rPr lang="ru-RU" sz="1600" i="1"/>
              <a:t>А мы еще не понимали, </a:t>
            </a:r>
          </a:p>
          <a:p>
            <a:pPr>
              <a:lnSpc>
                <a:spcPct val="50000"/>
              </a:lnSpc>
              <a:spcBef>
                <a:spcPct val="50000"/>
              </a:spcBef>
            </a:pPr>
            <a:r>
              <a:rPr lang="ru-RU" sz="1600" i="1"/>
              <a:t>Что детству первому конец… </a:t>
            </a:r>
          </a:p>
        </p:txBody>
      </p:sp>
      <p:sp>
        <p:nvSpPr>
          <p:cNvPr id="19461" name="Text Box 5"/>
          <p:cNvSpPr txBox="1">
            <a:spLocks noChangeArrowheads="1"/>
          </p:cNvSpPr>
          <p:nvPr/>
        </p:nvSpPr>
        <p:spPr bwMode="auto">
          <a:xfrm>
            <a:off x="4572000" y="1268413"/>
            <a:ext cx="4140200" cy="4859337"/>
          </a:xfrm>
          <a:prstGeom prst="rect">
            <a:avLst/>
          </a:prstGeom>
          <a:noFill/>
          <a:ln w="9525">
            <a:noFill/>
            <a:miter lim="800000"/>
            <a:headEnd/>
            <a:tailEnd/>
          </a:ln>
          <a:effectLst/>
        </p:spPr>
        <p:txBody>
          <a:bodyPr>
            <a:spAutoFit/>
          </a:bodyPr>
          <a:lstStyle/>
          <a:p>
            <a:pPr>
              <a:lnSpc>
                <a:spcPct val="50000"/>
              </a:lnSpc>
              <a:spcBef>
                <a:spcPct val="50000"/>
              </a:spcBef>
            </a:pPr>
            <a:r>
              <a:rPr lang="ru-RU" sz="1600" i="1"/>
              <a:t>Потом «Шнель, шнель!» - </a:t>
            </a:r>
          </a:p>
          <a:p>
            <a:pPr>
              <a:lnSpc>
                <a:spcPct val="50000"/>
              </a:lnSpc>
              <a:spcBef>
                <a:spcPct val="50000"/>
              </a:spcBef>
            </a:pPr>
            <a:r>
              <a:rPr lang="ru-RU" sz="1600" i="1"/>
              <a:t>                        приказ зловещий, </a:t>
            </a:r>
          </a:p>
          <a:p>
            <a:pPr>
              <a:lnSpc>
                <a:spcPct val="50000"/>
              </a:lnSpc>
              <a:spcBef>
                <a:spcPct val="50000"/>
              </a:spcBef>
            </a:pPr>
            <a:r>
              <a:rPr lang="ru-RU" sz="1600" i="1"/>
              <a:t>И мать из своего угла </a:t>
            </a:r>
          </a:p>
          <a:p>
            <a:pPr>
              <a:lnSpc>
                <a:spcPct val="50000"/>
              </a:lnSpc>
              <a:spcBef>
                <a:spcPct val="50000"/>
              </a:spcBef>
            </a:pPr>
            <a:r>
              <a:rPr lang="ru-RU" sz="1600" i="1"/>
              <a:t>Через раскиданные вещи </a:t>
            </a:r>
          </a:p>
          <a:p>
            <a:pPr>
              <a:lnSpc>
                <a:spcPct val="50000"/>
              </a:lnSpc>
              <a:spcBef>
                <a:spcPct val="50000"/>
              </a:spcBef>
            </a:pPr>
            <a:r>
              <a:rPr lang="ru-RU" sz="1600" i="1"/>
              <a:t>К порогу первая пошла. </a:t>
            </a:r>
          </a:p>
          <a:p>
            <a:pPr>
              <a:lnSpc>
                <a:spcPct val="50000"/>
              </a:lnSpc>
              <a:spcBef>
                <a:spcPct val="50000"/>
              </a:spcBef>
            </a:pPr>
            <a:endParaRPr lang="ru-RU" sz="1600" i="1"/>
          </a:p>
          <a:p>
            <a:pPr>
              <a:lnSpc>
                <a:spcPct val="50000"/>
              </a:lnSpc>
              <a:spcBef>
                <a:spcPct val="50000"/>
              </a:spcBef>
            </a:pPr>
            <a:r>
              <a:rPr lang="ru-RU" sz="1600" i="1"/>
              <a:t>Фашист рукою не касался, </a:t>
            </a:r>
          </a:p>
          <a:p>
            <a:pPr>
              <a:lnSpc>
                <a:spcPct val="50000"/>
              </a:lnSpc>
              <a:spcBef>
                <a:spcPct val="50000"/>
              </a:spcBef>
            </a:pPr>
            <a:r>
              <a:rPr lang="ru-RU" sz="1600" i="1"/>
              <a:t>А бил и бил носком сапог. </a:t>
            </a:r>
          </a:p>
          <a:p>
            <a:pPr>
              <a:lnSpc>
                <a:spcPct val="50000"/>
              </a:lnSpc>
              <a:spcBef>
                <a:spcPct val="50000"/>
              </a:spcBef>
            </a:pPr>
            <a:r>
              <a:rPr lang="ru-RU" sz="1600" i="1"/>
              <a:t>Чтоб убедить вас – след остался – </a:t>
            </a:r>
          </a:p>
          <a:p>
            <a:pPr>
              <a:lnSpc>
                <a:spcPct val="50000"/>
              </a:lnSpc>
              <a:spcBef>
                <a:spcPct val="50000"/>
              </a:spcBef>
            </a:pPr>
            <a:r>
              <a:rPr lang="ru-RU" sz="1600" i="1"/>
              <a:t>Я сердце показать бы мог. </a:t>
            </a:r>
          </a:p>
          <a:p>
            <a:pPr>
              <a:lnSpc>
                <a:spcPct val="50000"/>
              </a:lnSpc>
              <a:spcBef>
                <a:spcPct val="50000"/>
              </a:spcBef>
            </a:pPr>
            <a:endParaRPr lang="ru-RU" sz="1600" i="1"/>
          </a:p>
          <a:p>
            <a:pPr>
              <a:lnSpc>
                <a:spcPct val="50000"/>
              </a:lnSpc>
              <a:spcBef>
                <a:spcPct val="50000"/>
              </a:spcBef>
            </a:pPr>
            <a:r>
              <a:rPr lang="ru-RU" sz="1600" i="1"/>
              <a:t>Потом туманный час рассвета, </a:t>
            </a:r>
          </a:p>
          <a:p>
            <a:pPr>
              <a:lnSpc>
                <a:spcPct val="50000"/>
              </a:lnSpc>
              <a:spcBef>
                <a:spcPct val="50000"/>
              </a:spcBef>
            </a:pPr>
            <a:r>
              <a:rPr lang="ru-RU" sz="1600" i="1"/>
              <a:t>И путь, который не забыть… </a:t>
            </a:r>
          </a:p>
          <a:p>
            <a:pPr>
              <a:lnSpc>
                <a:spcPct val="50000"/>
              </a:lnSpc>
              <a:spcBef>
                <a:spcPct val="50000"/>
              </a:spcBef>
            </a:pPr>
            <a:r>
              <a:rPr lang="ru-RU" sz="1600" i="1"/>
              <a:t>Неужто впрямь смогли мы это </a:t>
            </a:r>
          </a:p>
          <a:p>
            <a:pPr>
              <a:lnSpc>
                <a:spcPct val="50000"/>
              </a:lnSpc>
              <a:spcBef>
                <a:spcPct val="50000"/>
              </a:spcBef>
            </a:pPr>
            <a:r>
              <a:rPr lang="ru-RU" sz="1600" i="1"/>
              <a:t>Второе детство пережить… </a:t>
            </a:r>
          </a:p>
          <a:p>
            <a:pPr>
              <a:lnSpc>
                <a:spcPct val="50000"/>
              </a:lnSpc>
              <a:spcBef>
                <a:spcPct val="50000"/>
              </a:spcBef>
            </a:pPr>
            <a:endParaRPr lang="ru-RU" sz="1600" i="1"/>
          </a:p>
          <a:p>
            <a:pPr>
              <a:lnSpc>
                <a:spcPct val="50000"/>
              </a:lnSpc>
              <a:spcBef>
                <a:spcPct val="50000"/>
              </a:spcBef>
            </a:pPr>
            <a:r>
              <a:rPr lang="ru-RU" sz="1600" i="1"/>
              <a:t>Мне вспоминать об этом страшно, </a:t>
            </a:r>
          </a:p>
          <a:p>
            <a:pPr>
              <a:lnSpc>
                <a:spcPct val="50000"/>
              </a:lnSpc>
              <a:spcBef>
                <a:spcPct val="50000"/>
              </a:spcBef>
            </a:pPr>
            <a:r>
              <a:rPr lang="ru-RU" sz="1600" i="1"/>
              <a:t>Но буду, буду все равно! </a:t>
            </a:r>
          </a:p>
          <a:p>
            <a:pPr>
              <a:lnSpc>
                <a:spcPct val="50000"/>
              </a:lnSpc>
              <a:spcBef>
                <a:spcPct val="50000"/>
              </a:spcBef>
            </a:pPr>
            <a:r>
              <a:rPr lang="ru-RU" sz="1600" i="1"/>
              <a:t>Чтоб дети наши, внуки наши </a:t>
            </a:r>
          </a:p>
          <a:p>
            <a:pPr>
              <a:lnSpc>
                <a:spcPct val="50000"/>
              </a:lnSpc>
              <a:spcBef>
                <a:spcPct val="50000"/>
              </a:spcBef>
            </a:pPr>
            <a:r>
              <a:rPr lang="ru-RU" sz="1600" i="1"/>
              <a:t>Имели детство лишь одно! </a:t>
            </a:r>
          </a:p>
        </p:txBody>
      </p:sp>
      <p:sp>
        <p:nvSpPr>
          <p:cNvPr id="19462" name="Text Box 6"/>
          <p:cNvSpPr txBox="1">
            <a:spLocks noChangeArrowheads="1"/>
          </p:cNvSpPr>
          <p:nvPr/>
        </p:nvSpPr>
        <p:spPr bwMode="auto">
          <a:xfrm>
            <a:off x="0" y="188913"/>
            <a:ext cx="9144000" cy="366712"/>
          </a:xfrm>
          <a:prstGeom prst="rect">
            <a:avLst/>
          </a:prstGeom>
          <a:noFill/>
          <a:ln w="9525">
            <a:noFill/>
            <a:miter lim="800000"/>
            <a:headEnd/>
            <a:tailEnd/>
          </a:ln>
          <a:effectLst/>
        </p:spPr>
        <p:txBody>
          <a:bodyPr>
            <a:spAutoFit/>
          </a:bodyPr>
          <a:lstStyle/>
          <a:p>
            <a:pPr algn="ctr">
              <a:spcBef>
                <a:spcPct val="50000"/>
              </a:spcBef>
            </a:pPr>
            <a:r>
              <a:rPr lang="ru-RU" b="1">
                <a:effectLst>
                  <a:outerShdw blurRad="38100" dist="38100" dir="2700000" algn="tl">
                    <a:srgbClr val="000000"/>
                  </a:outerShdw>
                </a:effectLst>
              </a:rPr>
              <a:t>Два детства</a:t>
            </a:r>
          </a:p>
        </p:txBody>
      </p:sp>
      <p:sp>
        <p:nvSpPr>
          <p:cNvPr id="19463" name="Text Box 7"/>
          <p:cNvSpPr txBox="1">
            <a:spLocks noChangeArrowheads="1"/>
          </p:cNvSpPr>
          <p:nvPr/>
        </p:nvSpPr>
        <p:spPr bwMode="auto">
          <a:xfrm>
            <a:off x="7019925" y="6237288"/>
            <a:ext cx="1800225" cy="366712"/>
          </a:xfrm>
          <a:prstGeom prst="rect">
            <a:avLst/>
          </a:prstGeom>
          <a:noFill/>
          <a:ln w="9525">
            <a:noFill/>
            <a:miter lim="800000"/>
            <a:headEnd/>
            <a:tailEnd/>
          </a:ln>
          <a:effectLst/>
        </p:spPr>
        <p:txBody>
          <a:bodyPr>
            <a:spAutoFit/>
          </a:bodyPr>
          <a:lstStyle/>
          <a:p>
            <a:pPr algn="r">
              <a:spcBef>
                <a:spcPct val="50000"/>
              </a:spcBef>
            </a:pPr>
            <a:r>
              <a:rPr lang="ru-RU"/>
              <a:t>Самуил Волк</a:t>
            </a:r>
          </a:p>
        </p:txBody>
      </p:sp>
      <p:pic>
        <p:nvPicPr>
          <p:cNvPr id="19464" name="Picture 8" descr="лента_часть"/>
          <p:cNvPicPr>
            <a:picLocks noChangeAspect="1" noChangeArrowheads="1"/>
          </p:cNvPicPr>
          <p:nvPr/>
        </p:nvPicPr>
        <p:blipFill>
          <a:blip r:embed="rId2"/>
          <a:srcRect/>
          <a:stretch>
            <a:fillRect/>
          </a:stretch>
        </p:blipFill>
        <p:spPr bwMode="auto">
          <a:xfrm>
            <a:off x="323850" y="5656263"/>
            <a:ext cx="2016125" cy="8683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2000"/>
                                        <p:tgtEl>
                                          <p:spTgt spid="19462"/>
                                        </p:tgtEl>
                                      </p:cBhvr>
                                    </p:animEffect>
                                    <p:anim calcmode="lin" valueType="num">
                                      <p:cBhvr>
                                        <p:cTn id="8" dur="2000" fill="hold"/>
                                        <p:tgtEl>
                                          <p:spTgt spid="19462"/>
                                        </p:tgtEl>
                                        <p:attrNameLst>
                                          <p:attrName>ppt_x</p:attrName>
                                        </p:attrNameLst>
                                      </p:cBhvr>
                                      <p:tavLst>
                                        <p:tav tm="0">
                                          <p:val>
                                            <p:strVal val="#ppt_x"/>
                                          </p:val>
                                        </p:tav>
                                        <p:tav tm="100000">
                                          <p:val>
                                            <p:strVal val="#ppt_x"/>
                                          </p:val>
                                        </p:tav>
                                      </p:tavLst>
                                    </p:anim>
                                    <p:anim calcmode="lin" valueType="num">
                                      <p:cBhvr>
                                        <p:cTn id="9" dur="2000" fill="hold"/>
                                        <p:tgtEl>
                                          <p:spTgt spid="1946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fade">
                                      <p:cBhvr>
                                        <p:cTn id="12" dur="2000"/>
                                        <p:tgtEl>
                                          <p:spTgt spid="1946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461"/>
                                        </p:tgtEl>
                                        <p:attrNameLst>
                                          <p:attrName>style.visibility</p:attrName>
                                        </p:attrNameLst>
                                      </p:cBhvr>
                                      <p:to>
                                        <p:strVal val="visible"/>
                                      </p:to>
                                    </p:set>
                                    <p:animEffect transition="in" filter="fade">
                                      <p:cBhvr>
                                        <p:cTn id="15" dur="2000"/>
                                        <p:tgtEl>
                                          <p:spTgt spid="194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463"/>
                                        </p:tgtEl>
                                        <p:attrNameLst>
                                          <p:attrName>style.visibility</p:attrName>
                                        </p:attrNameLst>
                                      </p:cBhvr>
                                      <p:to>
                                        <p:strVal val="visible"/>
                                      </p:to>
                                    </p:set>
                                    <p:animEffect transition="in" filter="fade">
                                      <p:cBhvr>
                                        <p:cTn id="18" dur="2000"/>
                                        <p:tgtEl>
                                          <p:spTgt spid="19463"/>
                                        </p:tgtEl>
                                      </p:cBhvr>
                                    </p:animEffect>
                                  </p:childTnLst>
                                </p:cTn>
                              </p:par>
                              <p:par>
                                <p:cTn id="19" presetID="42" presetClass="entr" presetSubtype="0" fill="hold" nodeType="withEffect">
                                  <p:stCondLst>
                                    <p:cond delay="0"/>
                                  </p:stCondLst>
                                  <p:childTnLst>
                                    <p:set>
                                      <p:cBhvr>
                                        <p:cTn id="20" dur="1" fill="hold">
                                          <p:stCondLst>
                                            <p:cond delay="0"/>
                                          </p:stCondLst>
                                        </p:cTn>
                                        <p:tgtEl>
                                          <p:spTgt spid="19464"/>
                                        </p:tgtEl>
                                        <p:attrNameLst>
                                          <p:attrName>style.visibility</p:attrName>
                                        </p:attrNameLst>
                                      </p:cBhvr>
                                      <p:to>
                                        <p:strVal val="visible"/>
                                      </p:to>
                                    </p:set>
                                    <p:animEffect transition="in" filter="fade">
                                      <p:cBhvr>
                                        <p:cTn id="21" dur="2000"/>
                                        <p:tgtEl>
                                          <p:spTgt spid="19464"/>
                                        </p:tgtEl>
                                      </p:cBhvr>
                                    </p:animEffect>
                                    <p:anim calcmode="lin" valueType="num">
                                      <p:cBhvr>
                                        <p:cTn id="22" dur="2000" fill="hold"/>
                                        <p:tgtEl>
                                          <p:spTgt spid="19464"/>
                                        </p:tgtEl>
                                        <p:attrNameLst>
                                          <p:attrName>ppt_x</p:attrName>
                                        </p:attrNameLst>
                                      </p:cBhvr>
                                      <p:tavLst>
                                        <p:tav tm="0">
                                          <p:val>
                                            <p:strVal val="#ppt_x"/>
                                          </p:val>
                                        </p:tav>
                                        <p:tav tm="100000">
                                          <p:val>
                                            <p:strVal val="#ppt_x"/>
                                          </p:val>
                                        </p:tav>
                                      </p:tavLst>
                                    </p:anim>
                                    <p:anim calcmode="lin" valueType="num">
                                      <p:cBhvr>
                                        <p:cTn id="23" dur="2000" fill="hold"/>
                                        <p:tgtEl>
                                          <p:spTgt spid="194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P spid="19462" grpId="0"/>
      <p:bldP spid="1946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466725" y="260350"/>
            <a:ext cx="8353425" cy="2536825"/>
          </a:xfrm>
          <a:prstGeom prst="rect">
            <a:avLst/>
          </a:prstGeom>
          <a:noFill/>
          <a:ln w="9525">
            <a:noFill/>
            <a:miter lim="800000"/>
            <a:headEnd/>
            <a:tailEnd/>
          </a:ln>
          <a:effectLst/>
        </p:spPr>
        <p:txBody>
          <a:bodyPr>
            <a:spAutoFit/>
          </a:bodyPr>
          <a:lstStyle/>
          <a:p>
            <a:pPr indent="450850">
              <a:spcBef>
                <a:spcPct val="50000"/>
              </a:spcBef>
            </a:pPr>
            <a:r>
              <a:rPr lang="ru-RU" sz="1600" b="1">
                <a:effectLst>
                  <a:outerShdw blurRad="38100" dist="38100" dir="2700000" algn="tl">
                    <a:srgbClr val="000000"/>
                  </a:outerShdw>
                </a:effectLst>
              </a:rPr>
              <a:t>Новосибирский Союз бывших малолетних узников с 1997 года тесно сотрудничает со школой №192, где создан уникальный, единственный за Уралом музей, посвященный малолетним жертвам фашизма. За эти годы в нем собраны материалы о фашистских концлагерях и гетто Европы и оккупированных фашистами территорий бывшего Советского Союза, воспоминания бывших малолетних узников, реликвии, чудом сохранившиеся у них и переданные в дар музею. Экспозиция музея имеет огромную историческую ценность, играет важную роль в воспитании школьников. </a:t>
            </a:r>
          </a:p>
        </p:txBody>
      </p:sp>
      <p:sp>
        <p:nvSpPr>
          <p:cNvPr id="14342" name="Text Box 6"/>
          <p:cNvSpPr txBox="1">
            <a:spLocks noChangeArrowheads="1"/>
          </p:cNvSpPr>
          <p:nvPr/>
        </p:nvSpPr>
        <p:spPr bwMode="auto">
          <a:xfrm>
            <a:off x="5507038" y="2997200"/>
            <a:ext cx="3168650" cy="3270250"/>
          </a:xfrm>
          <a:prstGeom prst="rect">
            <a:avLst/>
          </a:prstGeom>
          <a:noFill/>
          <a:ln w="9525">
            <a:noFill/>
            <a:miter lim="800000"/>
            <a:headEnd/>
            <a:tailEnd/>
          </a:ln>
          <a:effectLst/>
        </p:spPr>
        <p:txBody>
          <a:bodyPr>
            <a:spAutoFit/>
          </a:bodyPr>
          <a:lstStyle/>
          <a:p>
            <a:pPr>
              <a:spcBef>
                <a:spcPct val="50000"/>
              </a:spcBef>
            </a:pPr>
            <a:r>
              <a:rPr lang="ru-RU" sz="1600" b="1">
                <a:effectLst>
                  <a:outerShdw blurRad="38100" dist="38100" dir="2700000" algn="tl">
                    <a:srgbClr val="000000"/>
                  </a:outerShdw>
                </a:effectLst>
              </a:rPr>
              <a:t>Особое внимание в деятельности музея уделяется истории движения Сопротивления в концлагере Бухенвальд, работе русского подпольного центра и возглавлявшего его нашего земляка-новосибирца Николая Семеновича Симакова, чье имя носит музей. </a:t>
            </a:r>
            <a:endParaRPr lang="ru-RU" sz="1600"/>
          </a:p>
        </p:txBody>
      </p:sp>
      <p:pic>
        <p:nvPicPr>
          <p:cNvPr id="14343" name="Picture 7" descr="IMG_2778"/>
          <p:cNvPicPr>
            <a:picLocks noChangeAspect="1" noChangeArrowheads="1"/>
          </p:cNvPicPr>
          <p:nvPr/>
        </p:nvPicPr>
        <p:blipFill>
          <a:blip r:embed="rId2"/>
          <a:srcRect/>
          <a:stretch>
            <a:fillRect/>
          </a:stretch>
        </p:blipFill>
        <p:spPr bwMode="auto">
          <a:xfrm>
            <a:off x="827088" y="2852738"/>
            <a:ext cx="4495800" cy="3479800"/>
          </a:xfrm>
          <a:prstGeom prst="rect">
            <a:avLst/>
          </a:prstGeom>
          <a:noFill/>
        </p:spPr>
      </p:pic>
      <p:sp>
        <p:nvSpPr>
          <p:cNvPr id="14344" name="Text Box 8"/>
          <p:cNvSpPr txBox="1">
            <a:spLocks noChangeArrowheads="1"/>
          </p:cNvSpPr>
          <p:nvPr/>
        </p:nvSpPr>
        <p:spPr bwMode="auto">
          <a:xfrm>
            <a:off x="827088" y="6308725"/>
            <a:ext cx="4465637" cy="304800"/>
          </a:xfrm>
          <a:prstGeom prst="rect">
            <a:avLst/>
          </a:prstGeom>
          <a:noFill/>
          <a:ln w="9525">
            <a:noFill/>
            <a:miter lim="800000"/>
            <a:headEnd/>
            <a:tailEnd/>
          </a:ln>
          <a:effectLst/>
        </p:spPr>
        <p:txBody>
          <a:bodyPr>
            <a:spAutoFit/>
          </a:bodyPr>
          <a:lstStyle/>
          <a:p>
            <a:pPr algn="ctr">
              <a:spcBef>
                <a:spcPct val="50000"/>
              </a:spcBef>
            </a:pPr>
            <a:r>
              <a:rPr lang="ru-RU" sz="1400"/>
              <a:t>В музее имени Н. С. Симакова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2000"/>
                                        <p:tgtEl>
                                          <p:spTgt spid="14340"/>
                                        </p:tgtEl>
                                      </p:cBhvr>
                                    </p:animEffect>
                                  </p:childTnLst>
                                </p:cTn>
                              </p:par>
                              <p:par>
                                <p:cTn id="8" presetID="42" presetClass="entr" presetSubtype="0" fill="hold" nodeType="withEffect">
                                  <p:stCondLst>
                                    <p:cond delay="0"/>
                                  </p:stCondLst>
                                  <p:childTnLst>
                                    <p:set>
                                      <p:cBhvr>
                                        <p:cTn id="9" dur="1" fill="hold">
                                          <p:stCondLst>
                                            <p:cond delay="0"/>
                                          </p:stCondLst>
                                        </p:cTn>
                                        <p:tgtEl>
                                          <p:spTgt spid="14343"/>
                                        </p:tgtEl>
                                        <p:attrNameLst>
                                          <p:attrName>style.visibility</p:attrName>
                                        </p:attrNameLst>
                                      </p:cBhvr>
                                      <p:to>
                                        <p:strVal val="visible"/>
                                      </p:to>
                                    </p:set>
                                    <p:animEffect transition="in" filter="fade">
                                      <p:cBhvr>
                                        <p:cTn id="10" dur="2000"/>
                                        <p:tgtEl>
                                          <p:spTgt spid="14343"/>
                                        </p:tgtEl>
                                      </p:cBhvr>
                                    </p:animEffect>
                                    <p:anim calcmode="lin" valueType="num">
                                      <p:cBhvr>
                                        <p:cTn id="11" dur="2000" fill="hold"/>
                                        <p:tgtEl>
                                          <p:spTgt spid="14343"/>
                                        </p:tgtEl>
                                        <p:attrNameLst>
                                          <p:attrName>ppt_x</p:attrName>
                                        </p:attrNameLst>
                                      </p:cBhvr>
                                      <p:tavLst>
                                        <p:tav tm="0">
                                          <p:val>
                                            <p:strVal val="#ppt_x"/>
                                          </p:val>
                                        </p:tav>
                                        <p:tav tm="100000">
                                          <p:val>
                                            <p:strVal val="#ppt_x"/>
                                          </p:val>
                                        </p:tav>
                                      </p:tavLst>
                                    </p:anim>
                                    <p:anim calcmode="lin" valueType="num">
                                      <p:cBhvr>
                                        <p:cTn id="12" dur="2000" fill="hold"/>
                                        <p:tgtEl>
                                          <p:spTgt spid="1434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4344"/>
                                        </p:tgtEl>
                                        <p:attrNameLst>
                                          <p:attrName>style.visibility</p:attrName>
                                        </p:attrNameLst>
                                      </p:cBhvr>
                                      <p:to>
                                        <p:strVal val="visible"/>
                                      </p:to>
                                    </p:set>
                                    <p:animEffect transition="in" filter="fade">
                                      <p:cBhvr>
                                        <p:cTn id="15" dur="2000"/>
                                        <p:tgtEl>
                                          <p:spTgt spid="14344"/>
                                        </p:tgtEl>
                                      </p:cBhvr>
                                    </p:animEffect>
                                    <p:anim calcmode="lin" valueType="num">
                                      <p:cBhvr>
                                        <p:cTn id="16" dur="2000" fill="hold"/>
                                        <p:tgtEl>
                                          <p:spTgt spid="14344"/>
                                        </p:tgtEl>
                                        <p:attrNameLst>
                                          <p:attrName>ppt_x</p:attrName>
                                        </p:attrNameLst>
                                      </p:cBhvr>
                                      <p:tavLst>
                                        <p:tav tm="0">
                                          <p:val>
                                            <p:strVal val="#ppt_x"/>
                                          </p:val>
                                        </p:tav>
                                        <p:tav tm="100000">
                                          <p:val>
                                            <p:strVal val="#ppt_x"/>
                                          </p:val>
                                        </p:tav>
                                      </p:tavLst>
                                    </p:anim>
                                    <p:anim calcmode="lin" valueType="num">
                                      <p:cBhvr>
                                        <p:cTn id="17" dur="2000" fill="hold"/>
                                        <p:tgtEl>
                                          <p:spTgt spid="14344"/>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4342"/>
                                        </p:tgtEl>
                                        <p:attrNameLst>
                                          <p:attrName>style.visibility</p:attrName>
                                        </p:attrNameLst>
                                      </p:cBhvr>
                                      <p:to>
                                        <p:strVal val="visible"/>
                                      </p:to>
                                    </p:set>
                                    <p:animEffect transition="in" filter="fade">
                                      <p:cBhvr>
                                        <p:cTn id="20" dur="2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2" grpId="0"/>
      <p:bldP spid="14344" grpId="0"/>
    </p:bldLst>
  </p:timing>
</p:sld>
</file>

<file path=ppt/theme/theme1.xml><?xml version="1.0" encoding="utf-8"?>
<a:theme xmlns:a="http://schemas.openxmlformats.org/drawingml/2006/main" name="Соревнование">
  <a:themeElements>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Competition</Template>
  <TotalTime>700</TotalTime>
  <Words>1518</Words>
  <Application>Microsoft PowerPoint</Application>
  <PresentationFormat>Экран (4:3)</PresentationFormat>
  <Paragraphs>110</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Times New Roman</vt:lpstr>
      <vt:lpstr>Verdana</vt:lpstr>
      <vt:lpstr>Wingdings</vt:lpstr>
      <vt:lpstr>Соревнование</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Lancer</dc:creator>
  <cp:lastModifiedBy>Lancer</cp:lastModifiedBy>
  <cp:revision>198</cp:revision>
  <dcterms:created xsi:type="dcterms:W3CDTF">2009-11-16T13:04:25Z</dcterms:created>
  <dcterms:modified xsi:type="dcterms:W3CDTF">2011-12-25T18:34:21Z</dcterms:modified>
</cp:coreProperties>
</file>