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FFFF"/>
    <a:srgbClr val="F3FFFF"/>
    <a:srgbClr val="EFFFFF"/>
    <a:srgbClr val="E7FFFF"/>
    <a:srgbClr val="DFFFFF"/>
    <a:srgbClr val="CCFFFF"/>
    <a:srgbClr val="CCECFF"/>
    <a:srgbClr val="AD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421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55DBD6-385B-489A-8CE2-F23EDEB8C05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CBD26-5913-4940-AB92-79744B7E22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19BB-CDE4-4A47-BC16-BEA48D814C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4159B-5D73-40D9-AE09-5809E3D4B3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64610-C22D-4B44-B1F1-4574989BF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3FAC1-ECBA-4BFC-B8A8-4CBCA675D6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B178C-2DF7-4F65-B5B3-907D0F087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7482A-0A95-42C0-94EB-31D71F13C3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A14B-7EDC-4A7C-AC1C-8AE2B6E335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D848A-50E0-488F-8E82-528D056189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43817-B7D1-4D01-B892-F89D31CDB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B813A5D-E979-4650-841C-AC7B9F03F17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65400"/>
            <a:ext cx="7772400" cy="1431925"/>
          </a:xfrm>
        </p:spPr>
        <p:txBody>
          <a:bodyPr/>
          <a:lstStyle/>
          <a:p>
            <a:r>
              <a:rPr lang="ru-RU"/>
              <a:t>Принципы и методы художественной педагогики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Муниципальное бюджетное общеобразовательное учреждение </a:t>
            </a:r>
          </a:p>
          <a:p>
            <a:pPr algn="ctr"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«Средняя общеобразовательная школа №192»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859338" y="4652963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Составитель: Мерзлякова М. Л., учитель музыки, истории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0" name="Picture 6" descr="безымянный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8623">
            <a:off x="4067175" y="500063"/>
            <a:ext cx="4792663" cy="2952750"/>
          </a:xfrm>
          <a:prstGeom prst="rect">
            <a:avLst/>
          </a:prstGeom>
          <a:noFill/>
        </p:spPr>
      </p:pic>
      <p:pic>
        <p:nvPicPr>
          <p:cNvPr id="103428" name="Picture 4" descr="безымянный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14932">
            <a:off x="349250" y="1720850"/>
            <a:ext cx="4148138" cy="2871788"/>
          </a:xfrm>
          <a:prstGeom prst="rect">
            <a:avLst/>
          </a:prstGeom>
          <a:noFill/>
        </p:spPr>
      </p:pic>
      <p:pic>
        <p:nvPicPr>
          <p:cNvPr id="103429" name="Picture 5" descr="безымянный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0260">
            <a:off x="3851275" y="3781425"/>
            <a:ext cx="43942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000" i="1"/>
              <a:t>«Только владеющий</a:t>
            </a:r>
            <a:br>
              <a:rPr lang="ru-RU" sz="2000" i="1"/>
            </a:br>
            <a:r>
              <a:rPr lang="ru-RU" sz="2000" i="1"/>
              <a:t>искусством может обучать»</a:t>
            </a:r>
            <a:br>
              <a:rPr lang="ru-RU" sz="2000" i="1"/>
            </a:br>
            <a:r>
              <a:rPr lang="ru-RU" sz="2000" i="1"/>
              <a:t>Аристотель</a:t>
            </a:r>
            <a:r>
              <a:rPr lang="ru-RU" sz="2400"/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5084762"/>
          </a:xfrm>
        </p:spPr>
        <p:txBody>
          <a:bodyPr/>
          <a:lstStyle/>
          <a:p>
            <a:pPr marL="0" indent="625475" algn="just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ru-RU" sz="2600"/>
              <a:t>Общеизвестно, что мы познаем мир глубже, если нами движет интерес, у нас есть личное, эмоционально окрашенное отношение к предлагаемому материалу. И память наша фиксирует надолго то, что пережито, прочувствовано, к чему прикоснулась душа, о чем размышлял, что пробовал сделать сам. </a:t>
            </a:r>
          </a:p>
          <a:p>
            <a:pPr marL="0" indent="625475" algn="just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ru-RU" sz="2600"/>
              <a:t>Нужно способствовать, чтобы ребенок смог «прожить» изучаемое как событие собственной жизни и поделиться этим с окружающими людьми. </a:t>
            </a:r>
          </a:p>
          <a:p>
            <a:pPr marL="0" indent="625475" algn="just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ru-RU" sz="2600"/>
              <a:t>Здесь на помощь приходит </a:t>
            </a:r>
            <a:r>
              <a:rPr lang="ru-RU" sz="2600" b="1"/>
              <a:t>искусство</a:t>
            </a:r>
            <a:r>
              <a:rPr lang="ru-RU" sz="2600"/>
              <a:t> с его художественно-образным опытом познания.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72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32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114800"/>
          </a:xfrm>
        </p:spPr>
        <p:txBody>
          <a:bodyPr/>
          <a:lstStyle/>
          <a:p>
            <a:pPr marL="0" indent="625475" algn="just">
              <a:buFontTx/>
              <a:buNone/>
            </a:pPr>
            <a:r>
              <a:rPr lang="ru-RU"/>
              <a:t>В </a:t>
            </a:r>
            <a:r>
              <a:rPr lang="ru-RU" b="1"/>
              <a:t>искусстве</a:t>
            </a:r>
            <a:r>
              <a:rPr lang="ru-RU"/>
              <a:t> аккумулирован нравственный, эмоциональный, социальный и культурный опыт человечества. Предметом изучения искусства является отношение автора к объекту, заложенному в художественном образе, отражение жизненного опыта Художника, его взгляд на мир.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114800"/>
          </a:xfrm>
        </p:spPr>
        <p:txBody>
          <a:bodyPr/>
          <a:lstStyle/>
          <a:p>
            <a:pPr marL="0" indent="625475" algn="just">
              <a:buFontTx/>
              <a:buNone/>
            </a:pPr>
            <a:r>
              <a:rPr lang="ru-RU"/>
              <a:t>Проживание ребенком опыта авторов художественных произведений может оказать помощь в процессе воспитания и образования личности. </a:t>
            </a:r>
          </a:p>
          <a:p>
            <a:pPr marL="0" indent="625475" algn="just">
              <a:buFontTx/>
              <a:buNone/>
            </a:pPr>
            <a:r>
              <a:rPr lang="ru-RU"/>
              <a:t>Неслучайно великий немецкий философ </a:t>
            </a:r>
            <a:r>
              <a:rPr lang="en-US"/>
              <a:t>XVIII</a:t>
            </a:r>
            <a:r>
              <a:rPr lang="ru-RU"/>
              <a:t> века Иммануил Кант говорил, что </a:t>
            </a:r>
            <a:r>
              <a:rPr lang="ru-RU" b="1"/>
              <a:t>«научный человек есть продолжение художественного»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6" name="Picture 6" descr="безымянный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1139">
            <a:off x="5076825" y="2205038"/>
            <a:ext cx="3529013" cy="2881312"/>
          </a:xfrm>
          <a:prstGeom prst="rect">
            <a:avLst/>
          </a:prstGeom>
          <a:noFill/>
        </p:spPr>
      </p:pic>
      <p:pic>
        <p:nvPicPr>
          <p:cNvPr id="102404" name="Picture 4" descr="безымянный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1217">
            <a:off x="2555875" y="260350"/>
            <a:ext cx="4319588" cy="2681288"/>
          </a:xfrm>
          <a:prstGeom prst="rect">
            <a:avLst/>
          </a:prstGeom>
          <a:noFill/>
        </p:spPr>
      </p:pic>
      <p:pic>
        <p:nvPicPr>
          <p:cNvPr id="102407" name="Picture 7" descr="безымянный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65879">
            <a:off x="468313" y="1835150"/>
            <a:ext cx="3527425" cy="3033713"/>
          </a:xfrm>
          <a:prstGeom prst="rect">
            <a:avLst/>
          </a:prstGeom>
          <a:noFill/>
        </p:spPr>
      </p:pic>
      <p:pic>
        <p:nvPicPr>
          <p:cNvPr id="102405" name="Picture 5" descr="безымянный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00841">
            <a:off x="2627313" y="4005263"/>
            <a:ext cx="4176712" cy="265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4463"/>
            <a:ext cx="8229600" cy="4391025"/>
          </a:xfrm>
        </p:spPr>
        <p:txBody>
          <a:bodyPr/>
          <a:lstStyle/>
          <a:p>
            <a:pPr marL="0" indent="625475" algn="just">
              <a:lnSpc>
                <a:spcPct val="90000"/>
              </a:lnSpc>
              <a:buFontTx/>
              <a:buNone/>
            </a:pPr>
            <a:r>
              <a:rPr lang="ru-RU"/>
              <a:t>В 90-е годы </a:t>
            </a:r>
            <a:r>
              <a:rPr lang="en-US"/>
              <a:t>XX</a:t>
            </a:r>
            <a:r>
              <a:rPr lang="ru-RU"/>
              <a:t> века сложилась новая педагогика: </a:t>
            </a:r>
            <a:r>
              <a:rPr lang="ru-RU" i="1"/>
              <a:t>художественная дидактика</a:t>
            </a:r>
            <a:r>
              <a:rPr lang="ru-RU"/>
              <a:t>, которая способна сформировать целостную Картину Мира. </a:t>
            </a:r>
          </a:p>
          <a:p>
            <a:pPr marL="0" indent="625475" algn="just">
              <a:lnSpc>
                <a:spcPct val="90000"/>
              </a:lnSpc>
              <a:buFontTx/>
              <a:buNone/>
            </a:pPr>
            <a:r>
              <a:rPr lang="ru-RU"/>
              <a:t>Подробно принципы и методы художественной педагогики изложены в работах Л.В.Горюновой и Л.П.Масловой (см. книгу «Педагогика искусства», Новосибирск, 1997).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5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56" name="Oval 28"/>
          <p:cNvSpPr>
            <a:spLocks noChangeArrowheads="1"/>
          </p:cNvSpPr>
          <p:nvPr/>
        </p:nvSpPr>
        <p:spPr bwMode="auto">
          <a:xfrm>
            <a:off x="1258888" y="692150"/>
            <a:ext cx="6264275" cy="6121400"/>
          </a:xfrm>
          <a:prstGeom prst="ellipse">
            <a:avLst/>
          </a:prstGeom>
          <a:solidFill>
            <a:srgbClr val="DFFF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0" y="115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Принципы художественной педагогики </a:t>
            </a:r>
          </a:p>
        </p:txBody>
      </p:sp>
      <p:grpSp>
        <p:nvGrpSpPr>
          <p:cNvPr id="99339" name="Group 11"/>
          <p:cNvGrpSpPr>
            <a:grpSpLocks/>
          </p:cNvGrpSpPr>
          <p:nvPr/>
        </p:nvGrpSpPr>
        <p:grpSpPr bwMode="auto">
          <a:xfrm>
            <a:off x="2411413" y="1557338"/>
            <a:ext cx="4248150" cy="4176712"/>
            <a:chOff x="1519" y="981"/>
            <a:chExt cx="2676" cy="2631"/>
          </a:xfrm>
        </p:grpSpPr>
        <p:sp>
          <p:nvSpPr>
            <p:cNvPr id="99333" name="Oval 5"/>
            <p:cNvSpPr>
              <a:spLocks noChangeArrowheads="1"/>
            </p:cNvSpPr>
            <p:nvPr/>
          </p:nvSpPr>
          <p:spPr bwMode="auto">
            <a:xfrm>
              <a:off x="1519" y="981"/>
              <a:ext cx="2676" cy="2631"/>
            </a:xfrm>
            <a:prstGeom prst="ellipse">
              <a:avLst/>
            </a:prstGeom>
            <a:solidFill>
              <a:srgbClr val="AD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9334" name="Line 6"/>
            <p:cNvSpPr>
              <a:spLocks noChangeShapeType="1"/>
            </p:cNvSpPr>
            <p:nvPr/>
          </p:nvSpPr>
          <p:spPr bwMode="auto">
            <a:xfrm>
              <a:off x="2835" y="981"/>
              <a:ext cx="0" cy="1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35" name="Line 7"/>
            <p:cNvSpPr>
              <a:spLocks noChangeShapeType="1"/>
            </p:cNvSpPr>
            <p:nvPr/>
          </p:nvSpPr>
          <p:spPr bwMode="auto">
            <a:xfrm flipH="1" flipV="1">
              <a:off x="1610" y="1842"/>
              <a:ext cx="1225" cy="4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36" name="Line 8"/>
            <p:cNvSpPr>
              <a:spLocks noChangeShapeType="1"/>
            </p:cNvSpPr>
            <p:nvPr/>
          </p:nvSpPr>
          <p:spPr bwMode="auto">
            <a:xfrm flipV="1">
              <a:off x="2835" y="1797"/>
              <a:ext cx="1270" cy="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 flipH="1">
              <a:off x="2018" y="2251"/>
              <a:ext cx="817" cy="10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2835" y="2251"/>
              <a:ext cx="816" cy="1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9340" name="Text Box 12"/>
          <p:cNvSpPr txBox="1">
            <a:spLocks noChangeArrowheads="1"/>
          </p:cNvSpPr>
          <p:nvPr/>
        </p:nvSpPr>
        <p:spPr bwMode="auto">
          <a:xfrm rot="2915531">
            <a:off x="3038475" y="2506663"/>
            <a:ext cx="169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Целостность</a:t>
            </a:r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 rot="-2861559">
            <a:off x="4397375" y="244475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Образность</a:t>
            </a:r>
          </a:p>
        </p:txBody>
      </p:sp>
      <p:sp>
        <p:nvSpPr>
          <p:cNvPr id="99342" name="Text Box 14"/>
          <p:cNvSpPr txBox="1">
            <a:spLocks noChangeArrowheads="1"/>
          </p:cNvSpPr>
          <p:nvPr/>
        </p:nvSpPr>
        <p:spPr bwMode="auto">
          <a:xfrm>
            <a:off x="3276600" y="5013325"/>
            <a:ext cx="2519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Импровизационность</a:t>
            </a:r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 rot="-1426045">
            <a:off x="2501900" y="3789363"/>
            <a:ext cx="207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Интонационность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 rot="1087222">
            <a:off x="4356100" y="3716338"/>
            <a:ext cx="2519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Ассоциативность</a:t>
            </a:r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 flipH="1" flipV="1">
            <a:off x="2124075" y="1700213"/>
            <a:ext cx="1152525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395288" y="1557338"/>
            <a:ext cx="1598612" cy="65087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Построение </a:t>
            </a:r>
          </a:p>
          <a:p>
            <a:r>
              <a:rPr lang="ru-RU">
                <a:solidFill>
                  <a:schemeClr val="bg1"/>
                </a:solidFill>
              </a:rPr>
              <a:t>урока-образа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5219700" y="793750"/>
            <a:ext cx="3321050" cy="619125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700">
                <a:solidFill>
                  <a:schemeClr val="bg1"/>
                </a:solidFill>
              </a:rPr>
              <a:t>Организация восприятия </a:t>
            </a:r>
          </a:p>
          <a:p>
            <a:r>
              <a:rPr lang="ru-RU" sz="1700">
                <a:solidFill>
                  <a:schemeClr val="bg1"/>
                </a:solidFill>
              </a:rPr>
              <a:t>художественных произведений</a:t>
            </a:r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 flipV="1">
            <a:off x="5724525" y="1484313"/>
            <a:ext cx="431800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5795963" y="2205038"/>
            <a:ext cx="1296987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51" name="Line 23"/>
          <p:cNvSpPr>
            <a:spLocks noChangeShapeType="1"/>
          </p:cNvSpPr>
          <p:nvPr/>
        </p:nvSpPr>
        <p:spPr bwMode="auto">
          <a:xfrm flipV="1">
            <a:off x="6443663" y="2997200"/>
            <a:ext cx="649287" cy="1008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323850" y="5084763"/>
            <a:ext cx="2008188" cy="92551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Особая </a:t>
            </a:r>
          </a:p>
          <a:p>
            <a:r>
              <a:rPr lang="ru-RU">
                <a:solidFill>
                  <a:schemeClr val="bg1"/>
                </a:solidFill>
              </a:rPr>
              <a:t>интонационная </a:t>
            </a:r>
          </a:p>
          <a:p>
            <a:r>
              <a:rPr lang="ru-RU">
                <a:solidFill>
                  <a:schemeClr val="bg1"/>
                </a:solidFill>
              </a:rPr>
              <a:t>атмосфера урока</a:t>
            </a:r>
          </a:p>
        </p:txBody>
      </p:sp>
      <p:sp>
        <p:nvSpPr>
          <p:cNvPr id="99353" name="Line 25"/>
          <p:cNvSpPr>
            <a:spLocks noChangeShapeType="1"/>
          </p:cNvSpPr>
          <p:nvPr/>
        </p:nvSpPr>
        <p:spPr bwMode="auto">
          <a:xfrm flipH="1">
            <a:off x="1979613" y="4437063"/>
            <a:ext cx="647700" cy="576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54" name="Text Box 26"/>
          <p:cNvSpPr txBox="1">
            <a:spLocks noChangeArrowheads="1"/>
          </p:cNvSpPr>
          <p:nvPr/>
        </p:nvSpPr>
        <p:spPr bwMode="auto">
          <a:xfrm>
            <a:off x="6329363" y="5084763"/>
            <a:ext cx="2563812" cy="92551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Форма ведения урока </a:t>
            </a:r>
          </a:p>
          <a:p>
            <a:r>
              <a:rPr lang="ru-RU">
                <a:solidFill>
                  <a:schemeClr val="bg1"/>
                </a:solidFill>
              </a:rPr>
              <a:t>и способ общения </a:t>
            </a:r>
          </a:p>
          <a:p>
            <a:r>
              <a:rPr lang="ru-RU">
                <a:solidFill>
                  <a:schemeClr val="bg1"/>
                </a:solidFill>
              </a:rPr>
              <a:t>с учащимися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5435600" y="5373688"/>
            <a:ext cx="792163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7164388" y="2349500"/>
            <a:ext cx="1733550" cy="877888"/>
          </a:xfrm>
          <a:prstGeom prst="rect">
            <a:avLst/>
          </a:prstGeom>
          <a:solidFill>
            <a:srgbClr val="CCE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700">
                <a:solidFill>
                  <a:schemeClr val="bg1"/>
                </a:solidFill>
              </a:rPr>
              <a:t>Разные формы </a:t>
            </a:r>
          </a:p>
          <a:p>
            <a:r>
              <a:rPr lang="ru-RU" sz="1700">
                <a:solidFill>
                  <a:schemeClr val="bg1"/>
                </a:solidFill>
              </a:rPr>
              <a:t>проживания </a:t>
            </a:r>
          </a:p>
          <a:p>
            <a:r>
              <a:rPr lang="ru-RU" sz="1700">
                <a:solidFill>
                  <a:schemeClr val="bg1"/>
                </a:solidFill>
              </a:rPr>
              <a:t>Образа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9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9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9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6" grpId="0" animBg="1"/>
      <p:bldP spid="99332" grpId="0"/>
      <p:bldP spid="99340" grpId="0"/>
      <p:bldP spid="99341" grpId="0"/>
      <p:bldP spid="99342" grpId="0"/>
      <p:bldP spid="99343" grpId="0"/>
      <p:bldP spid="99344" grpId="0"/>
      <p:bldP spid="99345" grpId="0" animBg="1"/>
      <p:bldP spid="99346" grpId="0" animBg="1"/>
      <p:bldP spid="99347" grpId="0" animBg="1"/>
      <p:bldP spid="99348" grpId="0" animBg="1"/>
      <p:bldP spid="99350" grpId="0" animBg="1"/>
      <p:bldP spid="99351" grpId="0" animBg="1"/>
      <p:bldP spid="99352" grpId="0" animBg="1"/>
      <p:bldP spid="99353" grpId="0" animBg="1"/>
      <p:bldP spid="99354" grpId="0" animBg="1"/>
      <p:bldP spid="99355" grpId="0" animBg="1"/>
      <p:bldP spid="993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CCECFF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0" y="620713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</a:rPr>
              <a:t>Методами организации учебно-воспитательного процесса являются: 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95288" y="1773238"/>
            <a:ext cx="83534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5125" algn="just"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</a:rPr>
              <a:t>интонационный анализ художественных произведений; </a:t>
            </a:r>
          </a:p>
          <a:p>
            <a:pPr indent="365125" algn="just"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 indent="365125" algn="just"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</a:rPr>
              <a:t>переинтонирование образа через постановку различных художественных задач; </a:t>
            </a:r>
          </a:p>
          <a:p>
            <a:pPr indent="365125" algn="just"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 indent="365125" algn="just"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</a:rPr>
              <a:t>переинтонирование образа на язык смежного вида искусства; </a:t>
            </a:r>
          </a:p>
          <a:p>
            <a:pPr indent="365125" algn="just"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 indent="365125" algn="just"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</a:rPr>
              <a:t>метод игры, драматизации, театрализации; </a:t>
            </a:r>
          </a:p>
          <a:p>
            <a:pPr indent="365125" algn="just"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 indent="365125" algn="just"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</a:rPr>
              <a:t>метод творческих заданий; </a:t>
            </a:r>
          </a:p>
          <a:p>
            <a:pPr indent="365125" algn="just"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 indent="365125" algn="just"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</a:rPr>
              <a:t>метод полифонизма деятельности; </a:t>
            </a:r>
          </a:p>
          <a:p>
            <a:pPr indent="365125" algn="just">
              <a:buFont typeface="Wingdings" pitchFamily="2" charset="2"/>
              <a:buNone/>
            </a:pPr>
            <a:endParaRPr lang="ru-RU" sz="1000">
              <a:solidFill>
                <a:schemeClr val="bg1"/>
              </a:solidFill>
            </a:endParaRPr>
          </a:p>
          <a:p>
            <a:pPr indent="365125" algn="just">
              <a:buFont typeface="Wingdings" pitchFamily="2" charset="2"/>
              <a:buChar char="v"/>
            </a:pPr>
            <a:r>
              <a:rPr lang="ru-RU" sz="2000">
                <a:solidFill>
                  <a:schemeClr val="bg1"/>
                </a:solidFill>
              </a:rPr>
              <a:t>метод контраста и неожиданностей. 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6513" y="55530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chemeClr val="bg1"/>
                </a:solidFill>
              </a:rPr>
              <a:t>Эти методы помогают выстраивать обучение на интегрированной основе.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1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1003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CCECFF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60413"/>
          </a:xfrm>
        </p:spPr>
        <p:txBody>
          <a:bodyPr/>
          <a:lstStyle/>
          <a:p>
            <a:pPr algn="ctr"/>
            <a:r>
              <a:rPr lang="ru-RU" sz="3600">
                <a:solidFill>
                  <a:schemeClr val="bg1"/>
                </a:solidFill>
                <a:effectLst/>
              </a:rPr>
              <a:t>Уроки-образы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105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>
                <a:solidFill>
                  <a:schemeClr val="bg1"/>
                </a:solidFill>
                <a:effectLst/>
              </a:rPr>
              <a:t>Опираются на принципы художественной педагогики;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bg1"/>
                </a:solidFill>
                <a:effectLst/>
              </a:rPr>
              <a:t>развиваются как единый спектакль, единая художественная и духовная деятельность учителя и ученика, где роль учеников равноправна.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>
              <a:solidFill>
                <a:schemeClr val="bg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000">
              <a:solidFill>
                <a:schemeClr val="bg1"/>
              </a:solidFill>
              <a:effectLst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b="1">
                <a:solidFill>
                  <a:schemeClr val="bg1"/>
                </a:solidFill>
                <a:effectLst/>
              </a:rPr>
              <a:t>Требования к уроку-образу: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bg1"/>
                </a:solidFill>
                <a:effectLst/>
              </a:rPr>
              <a:t>целостность урока на основе художественной идеи;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bg1"/>
                </a:solidFill>
                <a:effectLst/>
              </a:rPr>
              <a:t>оправданность логических связей, контрастов, сопоставлений;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bg1"/>
                </a:solidFill>
                <a:effectLst/>
              </a:rPr>
              <a:t>обеспечение единства учебно-воспитательного процесса, неразрывность этических, эстетических и учебных задач при акценте на культуру чувств; </a:t>
            </a:r>
          </a:p>
          <a:p>
            <a:pPr>
              <a:lnSpc>
                <a:spcPct val="80000"/>
              </a:lnSpc>
            </a:pPr>
            <a:r>
              <a:rPr lang="ru-RU" sz="2000">
                <a:solidFill>
                  <a:schemeClr val="bg1"/>
                </a:solidFill>
                <a:effectLst/>
              </a:rPr>
              <a:t>мастерство ведения урока учителем, опора на методы художественной педагогики. 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856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000">
                <a:solidFill>
                  <a:schemeClr val="bg1"/>
                </a:solidFill>
              </a:rPr>
              <a:t>играют особую роль в реализации учебно-воспитательного процесса. 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  <p:bldP spid="101380" grpId="0"/>
    </p:bld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351</TotalTime>
  <Words>395</Words>
  <Application>Microsoft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Океан</vt:lpstr>
      <vt:lpstr>Принципы и методы художественной педагогики </vt:lpstr>
      <vt:lpstr>«Только владеющий искусством может обучать» Аристотель </vt:lpstr>
      <vt:lpstr>Слайд 3</vt:lpstr>
      <vt:lpstr>Слайд 4</vt:lpstr>
      <vt:lpstr>Слайд 5</vt:lpstr>
      <vt:lpstr>Слайд 6</vt:lpstr>
      <vt:lpstr>Слайд 7</vt:lpstr>
      <vt:lpstr>Слайд 8</vt:lpstr>
      <vt:lpstr>Уроки-образы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и методы художественной педагогики</dc:title>
  <dc:creator>Lancer</dc:creator>
  <cp:lastModifiedBy>Lancer</cp:lastModifiedBy>
  <cp:revision>131</cp:revision>
  <dcterms:created xsi:type="dcterms:W3CDTF">2008-12-03T12:54:47Z</dcterms:created>
  <dcterms:modified xsi:type="dcterms:W3CDTF">2011-12-25T18:39:53Z</dcterms:modified>
</cp:coreProperties>
</file>