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FF0000"/>
    <a:srgbClr val="E6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ncer\Documents\&#1050;&#1085;&#1080;&#1075;&#1072;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ncer\Documents\&#1050;&#1085;&#1080;&#1075;&#1072;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ncer\Documents\&#1050;&#1085;&#1080;&#1075;&#1072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Лист2!$A$1</c:f>
              <c:strCache>
                <c:ptCount val="1"/>
                <c:pt idx="0">
                  <c:v>Интернет</c:v>
                </c:pt>
              </c:strCache>
            </c:strRef>
          </c:tx>
          <c:dLbls>
            <c:showLegendKey val="1"/>
            <c:showVal val="1"/>
          </c:dLbls>
          <c:cat>
            <c:strLit>
              <c:ptCount val="1"/>
              <c:pt idx="0">
                <c:v>Источники знаний о молодежных субкультурах</c:v>
              </c:pt>
            </c:strLit>
          </c:cat>
          <c:val>
            <c:numRef>
              <c:f>Лист2!$B$1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</c:ser>
        <c:ser>
          <c:idx val="1"/>
          <c:order val="1"/>
          <c:tx>
            <c:strRef>
              <c:f>Лист2!$A$2</c:f>
              <c:strCache>
                <c:ptCount val="1"/>
                <c:pt idx="0">
                  <c:v>Друзья</c:v>
                </c:pt>
              </c:strCache>
            </c:strRef>
          </c:tx>
          <c:dLbls>
            <c:showLegendKey val="1"/>
            <c:showVal val="1"/>
          </c:dLbls>
          <c:cat>
            <c:strLit>
              <c:ptCount val="1"/>
              <c:pt idx="0">
                <c:v>Источники знаний о молодежных субкультурах</c:v>
              </c:pt>
            </c:strLit>
          </c:cat>
          <c:val>
            <c:numRef>
              <c:f>Лист2!$B$2</c:f>
              <c:numCache>
                <c:formatCode>0%</c:formatCode>
                <c:ptCount val="1"/>
                <c:pt idx="0">
                  <c:v>0.76000000000000023</c:v>
                </c:pt>
              </c:numCache>
            </c:numRef>
          </c:val>
        </c:ser>
        <c:ser>
          <c:idx val="2"/>
          <c:order val="2"/>
          <c:tx>
            <c:strRef>
              <c:f>Лист2!$A$3</c:f>
              <c:strCache>
                <c:ptCount val="1"/>
                <c:pt idx="0">
                  <c:v>СМИ</c:v>
                </c:pt>
              </c:strCache>
            </c:strRef>
          </c:tx>
          <c:dLbls>
            <c:showLegendKey val="1"/>
            <c:showVal val="1"/>
          </c:dLbls>
          <c:cat>
            <c:strLit>
              <c:ptCount val="1"/>
              <c:pt idx="0">
                <c:v>Источники знаний о молодежных субкультурах</c:v>
              </c:pt>
            </c:strLit>
          </c:cat>
          <c:val>
            <c:numRef>
              <c:f>Лист2!$B$3</c:f>
              <c:numCache>
                <c:formatCode>0%</c:formatCode>
                <c:ptCount val="1"/>
                <c:pt idx="0">
                  <c:v>6.0000000000000019E-2</c:v>
                </c:pt>
              </c:numCache>
            </c:numRef>
          </c:val>
        </c:ser>
        <c:ser>
          <c:idx val="3"/>
          <c:order val="3"/>
          <c:tx>
            <c:strRef>
              <c:f>Лист2!$A$4</c:f>
              <c:strCache>
                <c:ptCount val="1"/>
                <c:pt idx="0">
                  <c:v>Сами - представители субкультуры</c:v>
                </c:pt>
              </c:strCache>
            </c:strRef>
          </c:tx>
          <c:dLbls>
            <c:showLegendKey val="1"/>
            <c:showVal val="1"/>
          </c:dLbls>
          <c:cat>
            <c:strLit>
              <c:ptCount val="1"/>
              <c:pt idx="0">
                <c:v>Источники знаний о молодежных субкультурах</c:v>
              </c:pt>
            </c:strLit>
          </c:cat>
          <c:val>
            <c:numRef>
              <c:f>Лист2!$B$4</c:f>
              <c:numCache>
                <c:formatCode>0%</c:formatCode>
                <c:ptCount val="1"/>
                <c:pt idx="0">
                  <c:v>4.0000000000000015E-2</c:v>
                </c:pt>
              </c:numCache>
            </c:numRef>
          </c:val>
        </c:ser>
        <c:dLbls>
          <c:showVal val="1"/>
        </c:dLbls>
        <c:axId val="35159040"/>
        <c:axId val="35177216"/>
      </c:barChart>
      <c:catAx>
        <c:axId val="35159040"/>
        <c:scaling>
          <c:orientation val="minMax"/>
        </c:scaling>
        <c:axPos val="b"/>
        <c:tickLblPos val="nextTo"/>
        <c:crossAx val="35177216"/>
        <c:crosses val="autoZero"/>
        <c:auto val="1"/>
        <c:lblAlgn val="ctr"/>
        <c:lblOffset val="100"/>
      </c:catAx>
      <c:valAx>
        <c:axId val="35177216"/>
        <c:scaling>
          <c:orientation val="minMax"/>
        </c:scaling>
        <c:axPos val="l"/>
        <c:majorGridlines/>
        <c:numFmt formatCode="0%" sourceLinked="1"/>
        <c:tickLblPos val="nextTo"/>
        <c:crossAx val="3515904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1"/>
          <c:order val="0"/>
          <c:dLbls>
            <c:showVal val="1"/>
          </c:dLbls>
          <c:cat>
            <c:numLit>
              <c:formatCode>General</c:formatCode>
              <c:ptCount val="5"/>
              <c:pt idx="0">
                <c:v>13</c:v>
              </c:pt>
              <c:pt idx="1">
                <c:v>14</c:v>
              </c:pt>
              <c:pt idx="2">
                <c:v>15</c:v>
              </c:pt>
              <c:pt idx="3">
                <c:v>16</c:v>
              </c:pt>
              <c:pt idx="4">
                <c:v>17</c:v>
              </c:pt>
            </c:numLit>
          </c:cat>
          <c:val>
            <c:numRef>
              <c:f>Лист1!$A$2:$E$2</c:f>
              <c:numCache>
                <c:formatCode>General</c:formatCode>
                <c:ptCount val="5"/>
                <c:pt idx="0">
                  <c:v>41</c:v>
                </c:pt>
                <c:pt idx="1">
                  <c:v>45</c:v>
                </c:pt>
                <c:pt idx="2">
                  <c:v>50</c:v>
                </c:pt>
                <c:pt idx="3">
                  <c:v>63</c:v>
                </c:pt>
                <c:pt idx="4">
                  <c:v>50</c:v>
                </c:pt>
              </c:numCache>
            </c:numRef>
          </c:val>
        </c:ser>
        <c:marker val="1"/>
        <c:axId val="35996800"/>
        <c:axId val="35998336"/>
      </c:lineChart>
      <c:catAx>
        <c:axId val="35996800"/>
        <c:scaling>
          <c:orientation val="minMax"/>
        </c:scaling>
        <c:axPos val="b"/>
        <c:numFmt formatCode="General" sourceLinked="1"/>
        <c:tickLblPos val="nextTo"/>
        <c:crossAx val="35998336"/>
        <c:crosses val="autoZero"/>
        <c:auto val="1"/>
        <c:lblAlgn val="ctr"/>
        <c:lblOffset val="100"/>
      </c:catAx>
      <c:valAx>
        <c:axId val="35998336"/>
        <c:scaling>
          <c:orientation val="minMax"/>
        </c:scaling>
        <c:axPos val="l"/>
        <c:majorGridlines/>
        <c:numFmt formatCode="General\%" sourceLinked="0"/>
        <c:tickLblPos val="nextTo"/>
        <c:crossAx val="3599680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Лист2!$C$7</c:f>
              <c:strCache>
                <c:ptCount val="1"/>
                <c:pt idx="0">
                  <c:v>Образ жизни, увлечения</c:v>
                </c:pt>
              </c:strCache>
            </c:strRef>
          </c:tx>
          <c:dLbls>
            <c:showVal val="1"/>
          </c:dLbls>
          <c:val>
            <c:numRef>
              <c:f>Лист2!$D$7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Лист2!$C$8</c:f>
              <c:strCache>
                <c:ptCount val="1"/>
                <c:pt idx="0">
                  <c:v>Возможность выделиться из толпы</c:v>
                </c:pt>
              </c:strCache>
            </c:strRef>
          </c:tx>
          <c:dLbls>
            <c:showVal val="1"/>
          </c:dLbls>
          <c:val>
            <c:numRef>
              <c:f>Лист2!$D$8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Лист2!$C$9</c:f>
              <c:strCache>
                <c:ptCount val="1"/>
                <c:pt idx="0">
                  <c:v>Внешний вид</c:v>
                </c:pt>
              </c:strCache>
            </c:strRef>
          </c:tx>
          <c:dLbls>
            <c:showVal val="1"/>
          </c:dLbls>
          <c:val>
            <c:numRef>
              <c:f>Лист2!$D$9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axId val="36041088"/>
        <c:axId val="36042624"/>
      </c:barChart>
      <c:catAx>
        <c:axId val="36041088"/>
        <c:scaling>
          <c:orientation val="minMax"/>
        </c:scaling>
        <c:delete val="1"/>
        <c:axPos val="b"/>
        <c:tickLblPos val="nextTo"/>
        <c:crossAx val="36042624"/>
        <c:crosses val="autoZero"/>
        <c:auto val="1"/>
        <c:lblAlgn val="ctr"/>
        <c:lblOffset val="100"/>
      </c:catAx>
      <c:valAx>
        <c:axId val="36042624"/>
        <c:scaling>
          <c:orientation val="minMax"/>
        </c:scaling>
        <c:axPos val="l"/>
        <c:majorGridlines/>
        <c:numFmt formatCode="General\%" sourceLinked="0"/>
        <c:tickLblPos val="nextTo"/>
        <c:crossAx val="3604108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Лист3!$G$10</c:f>
              <c:strCache>
                <c:ptCount val="1"/>
                <c:pt idx="0">
                  <c:v>Да</c:v>
                </c:pt>
              </c:strCache>
            </c:strRef>
          </c:tx>
          <c:dLbls>
            <c:showVal val="1"/>
          </c:dLbls>
          <c:val>
            <c:numRef>
              <c:f>Лист3!$H$10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1"/>
          <c:order val="1"/>
          <c:tx>
            <c:strRef>
              <c:f>Лист3!$G$11</c:f>
              <c:strCache>
                <c:ptCount val="1"/>
                <c:pt idx="0">
                  <c:v>Нет</c:v>
                </c:pt>
              </c:strCache>
            </c:strRef>
          </c:tx>
          <c:dLbls>
            <c:showVal val="1"/>
          </c:dLbls>
          <c:val>
            <c:numRef>
              <c:f>Лист3!$H$11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</c:ser>
        <c:ser>
          <c:idx val="2"/>
          <c:order val="2"/>
          <c:tx>
            <c:strRef>
              <c:f>Лист3!$G$12</c:f>
              <c:strCache>
                <c:ptCount val="1"/>
                <c:pt idx="0">
                  <c:v>Не знаю</c:v>
                </c:pt>
              </c:strCache>
            </c:strRef>
          </c:tx>
          <c:dLbls>
            <c:showVal val="1"/>
          </c:dLbls>
          <c:val>
            <c:numRef>
              <c:f>Лист3!$H$12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axId val="35713408"/>
        <c:axId val="35714944"/>
      </c:barChart>
      <c:catAx>
        <c:axId val="35713408"/>
        <c:scaling>
          <c:orientation val="minMax"/>
        </c:scaling>
        <c:delete val="1"/>
        <c:axPos val="b"/>
        <c:tickLblPos val="nextTo"/>
        <c:crossAx val="35714944"/>
        <c:crosses val="autoZero"/>
        <c:auto val="1"/>
        <c:lblAlgn val="ctr"/>
        <c:lblOffset val="100"/>
      </c:catAx>
      <c:valAx>
        <c:axId val="35714944"/>
        <c:scaling>
          <c:orientation val="minMax"/>
        </c:scaling>
        <c:axPos val="l"/>
        <c:majorGridlines/>
        <c:numFmt formatCode="General\%" sourceLinked="0"/>
        <c:tickLblPos val="nextTo"/>
        <c:crossAx val="3571340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D081-2CC3-45CE-8C06-5CF76C2DE631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12C0-8239-419E-9D68-5DF26C9762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D081-2CC3-45CE-8C06-5CF76C2DE631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12C0-8239-419E-9D68-5DF26C976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D081-2CC3-45CE-8C06-5CF76C2DE631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12C0-8239-419E-9D68-5DF26C976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D081-2CC3-45CE-8C06-5CF76C2DE631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12C0-8239-419E-9D68-5DF26C976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D081-2CC3-45CE-8C06-5CF76C2DE631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CD12C0-8239-419E-9D68-5DF26C976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D081-2CC3-45CE-8C06-5CF76C2DE631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12C0-8239-419E-9D68-5DF26C976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D081-2CC3-45CE-8C06-5CF76C2DE631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12C0-8239-419E-9D68-5DF26C976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D081-2CC3-45CE-8C06-5CF76C2DE631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12C0-8239-419E-9D68-5DF26C976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D081-2CC3-45CE-8C06-5CF76C2DE631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12C0-8239-419E-9D68-5DF26C976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D081-2CC3-45CE-8C06-5CF76C2DE631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12C0-8239-419E-9D68-5DF26C976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D081-2CC3-45CE-8C06-5CF76C2DE631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12C0-8239-419E-9D68-5DF26C976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shade val="3000"/>
                <a:satMod val="110000"/>
              </a:schemeClr>
              <a:schemeClr val="bg1">
                <a:tint val="60000"/>
                <a:satMod val="425000"/>
              </a:schemeClr>
            </a:duotone>
            <a:lum brigh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EAD081-2CC3-45CE-8C06-5CF76C2DE631}" type="datetimeFigureOut">
              <a:rPr lang="ru-RU" smtClean="0"/>
              <a:pPr/>
              <a:t>06.02.2011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CD12C0-8239-419E-9D68-5DF26C976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3116"/>
            <a:ext cx="9144000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Хипстеры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как молодежная субкультура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4263102"/>
            <a:ext cx="4929158" cy="1384995"/>
          </a:xfrm>
          <a:prstGeom prst="rect">
            <a:avLst/>
          </a:prstGeom>
          <a:noFill/>
          <a:scene3d>
            <a:camera prst="orthographicFront"/>
            <a:lightRig rig="sof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Выполнил: Максименко А. К. </a:t>
            </a:r>
          </a:p>
          <a:p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ученик 11А класса </a:t>
            </a:r>
          </a:p>
          <a:p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МБОУ СОШ №192</a:t>
            </a:r>
            <a:endParaRPr lang="ru-RU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  <a:scene3d>
            <a:camera prst="orthographicFront"/>
            <a:lightRig rig="threePt" dir="tl"/>
          </a:scene3d>
          <a:sp3d prstMaterial="metal"/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Джентльменский набор хипстера </a:t>
            </a:r>
          </a:p>
        </p:txBody>
      </p:sp>
      <p:pic>
        <p:nvPicPr>
          <p:cNvPr id="7170" name="Picture 2" descr="C:\Users\Lancer\Documents\Хипстеры\hips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85728"/>
            <a:ext cx="4857784" cy="6428387"/>
          </a:xfrm>
          <a:prstGeom prst="rect">
            <a:avLst/>
          </a:prstGeom>
          <a:noFill/>
        </p:spPr>
      </p:pic>
      <p:pic>
        <p:nvPicPr>
          <p:cNvPr id="7171" name="Picture 3" descr="C:\Мои документы\My Webs\Учеба\Хипстеры\Фото\picnic 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42114"/>
            <a:ext cx="2714644" cy="210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Мои документы\My Webs\Учеба\Хипстеры\Фото\20100128-115818-2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100" y="3571876"/>
            <a:ext cx="271145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ancer\Documents\Хипстеры\mg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919133"/>
            <a:ext cx="2928958" cy="1581173"/>
          </a:xfrm>
          <a:prstGeom prst="rect">
            <a:avLst/>
          </a:prstGeom>
          <a:noFill/>
        </p:spPr>
      </p:pic>
      <p:pic>
        <p:nvPicPr>
          <p:cNvPr id="8196" name="Picture 4" descr="C:\Users\Lancer\Documents\Хипстеры\плацеб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357298"/>
            <a:ext cx="2133482" cy="2071702"/>
          </a:xfrm>
          <a:prstGeom prst="rect">
            <a:avLst/>
          </a:prstGeom>
          <a:noFill/>
        </p:spPr>
      </p:pic>
      <p:pic>
        <p:nvPicPr>
          <p:cNvPr id="8199" name="Picture 7" descr="C:\Users\Lancer\Documents\Хипстеры\я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14686"/>
            <a:ext cx="2286016" cy="2286016"/>
          </a:xfrm>
          <a:prstGeom prst="rect">
            <a:avLst/>
          </a:prstGeom>
          <a:noFill/>
        </p:spPr>
      </p:pic>
      <p:pic>
        <p:nvPicPr>
          <p:cNvPr id="8197" name="Picture 5" descr="C:\Users\Lancer\Documents\Хипстеры\монр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94" y="3214686"/>
            <a:ext cx="2643206" cy="2255720"/>
          </a:xfrm>
          <a:prstGeom prst="rect">
            <a:avLst/>
          </a:prstGeom>
          <a:noFill/>
        </p:spPr>
      </p:pic>
      <p:pic>
        <p:nvPicPr>
          <p:cNvPr id="8198" name="Picture 6" descr="C:\Users\Lancer\Documents\Хипстеры\ракет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74" y="3929067"/>
            <a:ext cx="2928958" cy="217871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  <a:scene3d>
            <a:camera prst="orthographicFront"/>
            <a:lightRig rig="threePt" dir="tl"/>
          </a:scene3d>
          <a:sp3d prstMaterial="metal"/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Хипстеры и музыка 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indie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ru-RU" sz="28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5" name="Picture 3" descr="C:\Users\Lancer\Documents\Хипстеры\блок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0559" y="857232"/>
            <a:ext cx="3757721" cy="17859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00364" y="3429000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Placebo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 (Великобритания)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2643182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Bloc Party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 (Великобритания)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478281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MGMT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 (США)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50070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Яго и Абу</a:t>
            </a:r>
          </a:p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(Россия, Новосибирск)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612049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Мои Ракеты Вверх</a:t>
            </a:r>
          </a:p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(Россия, Москва)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2132" y="547754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Таблетки для Монро</a:t>
            </a:r>
          </a:p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(Россия, Москва)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954107"/>
          </a:xfrm>
          <a:prstGeom prst="rect">
            <a:avLst/>
          </a:prstGeom>
          <a:noFill/>
          <a:scene3d>
            <a:camera prst="orthographicFront"/>
            <a:lightRig rig="threePt" dir="tl"/>
          </a:scene3d>
          <a:sp3d prstMaterial="metal"/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Отношение в молодежной среде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 субкультуре хипстеров </a:t>
            </a:r>
            <a:endParaRPr lang="ru-RU" sz="28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857356" y="1428736"/>
          <a:ext cx="5357850" cy="2157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57356" y="3500438"/>
            <a:ext cx="5429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Знаете ли вы о хипстерах?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714480" y="3857628"/>
          <a:ext cx="5715040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57356" y="6143644"/>
            <a:ext cx="5429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Что привлекает вас в хипстерах?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P spid="8" grpId="0"/>
      <p:bldGraphic spid="9" grpId="0">
        <p:bldAsOne/>
      </p:bldGraphic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954107"/>
          </a:xfrm>
          <a:prstGeom prst="rect">
            <a:avLst/>
          </a:prstGeom>
          <a:noFill/>
          <a:scene3d>
            <a:camera prst="orthographicFront"/>
            <a:lightRig rig="threePt" dir="tl"/>
          </a:scene3d>
          <a:sp3d prstMaterial="metal"/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Отношение в молодежной среде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 субкультуре хипстеров 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857356" y="1357298"/>
          <a:ext cx="535785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57356" y="3571876"/>
            <a:ext cx="535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Могут ли хипстеры выражать интересы всей молодежи?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905912"/>
            <a:ext cx="5422074" cy="523220"/>
          </a:xfrm>
          <a:prstGeom prst="rect">
            <a:avLst/>
          </a:prstGeom>
          <a:noFill/>
          <a:scene3d>
            <a:camera prst="orthographicFront"/>
            <a:lightRig rig="sof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Нужно: </a:t>
            </a:r>
            <a:endParaRPr lang="ru-RU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4418966"/>
            <a:ext cx="7572428" cy="19389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cap="none" spc="0" dirty="0" smtClean="0">
                <a:ln w="11430">
                  <a:noFill/>
                </a:ln>
                <a:latin typeface="Calibri" pitchFamily="34" charset="0"/>
                <a:cs typeface="Calibri" pitchFamily="34" charset="0"/>
              </a:rPr>
              <a:t>школам стать центрами по развитию творческого потенциала учащихся;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1430">
                  <a:noFill/>
                </a:ln>
                <a:latin typeface="Calibri" pitchFamily="34" charset="0"/>
                <a:cs typeface="Calibri" pitchFamily="34" charset="0"/>
              </a:rPr>
              <a:t>расширять сеть клубов для молодежи; </a:t>
            </a:r>
          </a:p>
          <a:p>
            <a:pPr>
              <a:buFont typeface="Arial" pitchFamily="34" charset="0"/>
              <a:buChar char="•"/>
            </a:pPr>
            <a:r>
              <a:rPr lang="ru-RU" sz="2400" b="1" cap="none" spc="0" dirty="0" smtClean="0">
                <a:ln w="11430">
                  <a:noFill/>
                </a:ln>
                <a:latin typeface="Calibri" pitchFamily="34" charset="0"/>
                <a:cs typeface="Calibri" pitchFamily="34" charset="0"/>
              </a:rPr>
              <a:t>оказывать своевременную психологическую помощь;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1430">
                  <a:noFill/>
                </a:ln>
                <a:latin typeface="Calibri" pitchFamily="34" charset="0"/>
                <a:cs typeface="Calibri" pitchFamily="34" charset="0"/>
              </a:rPr>
              <a:t>воспитывать толерантное отношение к окружающим. </a:t>
            </a:r>
            <a:endParaRPr lang="ru-RU" sz="2400" b="1" cap="none" spc="0" dirty="0" smtClean="0">
              <a:ln w="11430">
                <a:noFill/>
              </a:ln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387058"/>
            <a:ext cx="764386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«Каждое поколение имеет право… шить себе брюки по своему вкусу и сидеть на стульях, которые ему нравятся. И вешать на стены то, что хочется, а не то, что противно». </a:t>
            </a:r>
          </a:p>
          <a:p>
            <a:pPr algn="r"/>
            <a:r>
              <a:rPr lang="ru-RU" sz="2400" b="1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Н. П. Акимов, народный артист СССР</a:t>
            </a:r>
            <a:endParaRPr lang="ru-RU" sz="2400" b="1" dirty="0">
              <a:solidFill>
                <a:srgbClr val="A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Lancer\Documents\Хипстеры\мол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2668"/>
            <a:ext cx="5357850" cy="35692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1662532"/>
            <a:ext cx="432201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rgbClr val="AC0000"/>
                  </a:solidFill>
                  <a:prstDash val="solid"/>
                </a:ln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alibri" pitchFamily="34" charset="0"/>
              </a:rPr>
              <a:t>Благодарю</a:t>
            </a:r>
          </a:p>
          <a:p>
            <a:pPr algn="ctr"/>
            <a:r>
              <a:rPr lang="ru-RU" sz="6600" b="1" cap="none" spc="0" dirty="0" smtClean="0">
                <a:ln w="10541" cmpd="sng">
                  <a:solidFill>
                    <a:srgbClr val="AC0000"/>
                  </a:solidFill>
                  <a:prstDash val="solid"/>
                </a:ln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alibri" pitchFamily="34" charset="0"/>
              </a:rPr>
              <a:t>за внимание!</a:t>
            </a:r>
            <a:endParaRPr lang="ru-RU" sz="6600" b="1" cap="none" spc="0" dirty="0">
              <a:ln w="10541" cmpd="sng">
                <a:solidFill>
                  <a:srgbClr val="AC0000"/>
                </a:solidFill>
                <a:prstDash val="solid"/>
              </a:ln>
              <a:solidFill>
                <a:srgbClr val="A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3711363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Артем Максименко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286388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Использована музыка групп: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MGMT (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Time to Pretend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», «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Future Reflection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», «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The Youth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»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);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Bloc Party (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Banquet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»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Яго и Абу («Максимум»). 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500042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+mj-lt"/>
                <a:cs typeface="Calibri" pitchFamily="34" charset="0"/>
              </a:rPr>
              <a:t>Большие изменения в современном обществе, среди которых – внедрение информационных технологий, формирование новых социальных связей, вызвали интерес к происходящим процессам в культурном пространстве. Особенно устойчивый интерес проявляется к молодежи, которая стала одной из самых активных социальных групп. </a:t>
            </a:r>
            <a:endParaRPr lang="ru-RU" sz="1400" dirty="0">
              <a:latin typeface="+mj-lt"/>
              <a:cs typeface="Calibri" pitchFamily="34" charset="0"/>
            </a:endParaRPr>
          </a:p>
        </p:txBody>
      </p:sp>
      <p:pic>
        <p:nvPicPr>
          <p:cNvPr id="1026" name="Picture 2" descr="C:\Users\Lancer\Documents\Хипстеры\Без имени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1571612"/>
            <a:ext cx="7786742" cy="46665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110" y="785794"/>
            <a:ext cx="5422074" cy="523220"/>
          </a:xfrm>
          <a:prstGeom prst="rect">
            <a:avLst/>
          </a:prstGeom>
          <a:noFill/>
          <a:scene3d>
            <a:camera prst="orthographicFront"/>
            <a:lightRig rig="sof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Цель исследования: </a:t>
            </a:r>
            <a:endParaRPr lang="ru-RU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191268"/>
            <a:ext cx="7072362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cap="none" spc="0" dirty="0" smtClean="0">
                <a:ln w="11430">
                  <a:noFill/>
                </a:ln>
                <a:latin typeface="Calibri" pitchFamily="34" charset="0"/>
                <a:cs typeface="Calibri" pitchFamily="34" charset="0"/>
              </a:rPr>
              <a:t>Изучение субкультуры хипстеров как одной из молодежных субкультур настоящего времени.</a:t>
            </a:r>
            <a:endParaRPr lang="ru-RU" sz="2400" b="1" cap="none" spc="0" dirty="0">
              <a:ln w="11430">
                <a:noFill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1110" y="2121091"/>
            <a:ext cx="5422074" cy="523220"/>
          </a:xfrm>
          <a:prstGeom prst="rect">
            <a:avLst/>
          </a:prstGeom>
          <a:noFill/>
          <a:scene3d>
            <a:camera prst="orthographicFront"/>
            <a:lightRig rig="sof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Задачи: </a:t>
            </a:r>
            <a:endParaRPr lang="ru-RU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526565"/>
            <a:ext cx="7500990" cy="378565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cap="none" spc="0" dirty="0" smtClean="0">
                <a:ln w="11430">
                  <a:noFill/>
                </a:ln>
                <a:latin typeface="Calibri" pitchFamily="34" charset="0"/>
                <a:cs typeface="Calibri" pitchFamily="34" charset="0"/>
              </a:rPr>
              <a:t>изучить условия возникновения и функционирования молодежных субкультур;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1430">
                  <a:noFill/>
                </a:ln>
                <a:latin typeface="Calibri" pitchFamily="34" charset="0"/>
                <a:cs typeface="Calibri" pitchFamily="34" charset="0"/>
              </a:rPr>
              <a:t>охарактеризовать субкультуру хипстеров, </a:t>
            </a:r>
            <a:r>
              <a:rPr lang="ru-RU" sz="2400" b="1" dirty="0" smtClean="0">
                <a:ln w="11430">
                  <a:noFill/>
                </a:ln>
                <a:latin typeface="Calibri" pitchFamily="34" charset="0"/>
                <a:cs typeface="Calibri" pitchFamily="34" charset="0"/>
              </a:rPr>
              <a:t>возникновение </a:t>
            </a:r>
            <a:r>
              <a:rPr lang="ru-RU" sz="2400" b="1" dirty="0" smtClean="0">
                <a:ln w="11430">
                  <a:noFill/>
                </a:ln>
                <a:latin typeface="Calibri" pitchFamily="34" charset="0"/>
                <a:cs typeface="Calibri" pitchFamily="34" charset="0"/>
              </a:rPr>
              <a:t>и современное состояние; </a:t>
            </a:r>
          </a:p>
          <a:p>
            <a:pPr>
              <a:buFont typeface="Arial" pitchFamily="34" charset="0"/>
              <a:buChar char="•"/>
            </a:pPr>
            <a:r>
              <a:rPr lang="ru-RU" sz="2400" b="1" cap="none" spc="0" dirty="0" smtClean="0">
                <a:ln w="11430">
                  <a:noFill/>
                </a:ln>
                <a:latin typeface="Calibri" pitchFamily="34" charset="0"/>
                <a:cs typeface="Calibri" pitchFamily="34" charset="0"/>
              </a:rPr>
              <a:t>изучить образ человека-хипстера, его мировоззрение, внутренний мир, интересы и предпочтения;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1430">
                  <a:noFill/>
                </a:ln>
                <a:latin typeface="Calibri" pitchFamily="34" charset="0"/>
                <a:cs typeface="Calibri" pitchFamily="34" charset="0"/>
              </a:rPr>
              <a:t>рассмотреть конкретную ситуацию в </a:t>
            </a:r>
            <a:r>
              <a:rPr lang="ru-RU" sz="2400" b="1" dirty="0" smtClean="0">
                <a:ln w="11430">
                  <a:noFill/>
                </a:ln>
                <a:latin typeface="Calibri" pitchFamily="34" charset="0"/>
                <a:cs typeface="Calibri" pitchFamily="34" charset="0"/>
              </a:rPr>
              <a:t>среде молодежи </a:t>
            </a:r>
            <a:r>
              <a:rPr lang="ru-RU" sz="2400" b="1" dirty="0" smtClean="0">
                <a:ln w="11430">
                  <a:noFill/>
                </a:ln>
                <a:latin typeface="Calibri" pitchFamily="34" charset="0"/>
                <a:cs typeface="Calibri" pitchFamily="34" charset="0"/>
              </a:rPr>
              <a:t>по отношению к молодежным субкультурам и хипстерам в частности. </a:t>
            </a:r>
            <a:endParaRPr lang="ru-RU" sz="2400" b="1" cap="none" spc="0" dirty="0">
              <a:ln w="11430">
                <a:noFill/>
              </a:ln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9144000" cy="954107"/>
          </a:xfrm>
          <a:prstGeom prst="rect">
            <a:avLst/>
          </a:prstGeom>
          <a:noFill/>
          <a:scene3d>
            <a:camera prst="orthographicFront"/>
            <a:lightRig rig="threePt" dir="tl"/>
          </a:scene3d>
          <a:sp3d prstMaterial="metal"/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Молодежная субкультура – отражение потребности молодых к самовыражению</a:t>
            </a:r>
            <a:endParaRPr lang="ru-RU" sz="28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Lancer\Documents\Хипстеры\subcu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6286544" cy="42268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463147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«…Юношеская субкультура имеет… специфический набор ценностей и норм поведения, вкусы, формы одежды и внешнего вида; чувство своей групповой общности и солидарности; характерную манеру поведения, способы общения…»</a:t>
            </a:r>
          </a:p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И. С. Кон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954107"/>
          </a:xfrm>
          <a:prstGeom prst="rect">
            <a:avLst/>
          </a:prstGeom>
          <a:noFill/>
          <a:scene3d>
            <a:camera prst="orthographicFront"/>
            <a:lightRig rig="threePt" dir="tl"/>
          </a:scene3d>
          <a:sp3d prstMaterial="metal"/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Отношение </a:t>
            </a:r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старшеклассников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 </a:t>
            </a:r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молодежным </a:t>
            </a:r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субкультурам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ru-RU" sz="28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1500174"/>
          <a:ext cx="7643865" cy="1381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43140"/>
                <a:gridCol w="1100145"/>
                <a:gridCol w="1100145"/>
                <a:gridCol w="1100145"/>
                <a:gridCol w="1100145"/>
                <a:gridCol w="11001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Возраст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Кол-во участников 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Знаете ли вы о субкультурах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14612" y="1192397"/>
            <a:ext cx="5429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/>
              <a:t>Таблица 1. Распределение участников анкетирования по возрастам </a:t>
            </a:r>
            <a:endParaRPr lang="ru-RU" sz="14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3306150"/>
          <a:ext cx="7643867" cy="3337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39949"/>
                <a:gridCol w="2351959"/>
                <a:gridCol w="23519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Молодежные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субкультуры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Кол-во респондентов 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% опрошенных </a:t>
                      </a:r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Эмо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94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84%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Готы </a:t>
                      </a:r>
                      <a:endParaRPr lang="ru-RU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84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75%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Панки </a:t>
                      </a:r>
                      <a:endParaRPr lang="ru-RU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61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54%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Хипстеры </a:t>
                      </a:r>
                      <a:endParaRPr lang="ru-RU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54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48%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Растаманы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13%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Скинхеды </a:t>
                      </a:r>
                      <a:endParaRPr lang="ru-RU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13%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Хиппи </a:t>
                      </a:r>
                      <a:endParaRPr lang="ru-RU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9%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Фрики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4%</a:t>
                      </a:r>
                      <a:endParaRPr lang="ru-RU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14612" y="3000372"/>
            <a:ext cx="5429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/>
              <a:t>Таблица 2. Какие молодежные субкультуры вы знаете? </a:t>
            </a:r>
            <a:endParaRPr lang="ru-RU" sz="1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19764"/>
            <a:ext cx="9144000" cy="523220"/>
          </a:xfrm>
          <a:prstGeom prst="rect">
            <a:avLst/>
          </a:prstGeom>
          <a:noFill/>
          <a:scene3d>
            <a:camera prst="orthographicFront"/>
            <a:lightRig rig="threePt" dir="tl"/>
          </a:scene3d>
          <a:sp3d prstMaterial="metal"/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Источники знаний о молодежных субкультурах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14414" y="1643050"/>
          <a:ext cx="6929486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  <a:scene3d>
            <a:camera prst="orthographicFront"/>
            <a:lightRig rig="threePt" dir="tl"/>
          </a:scene3d>
          <a:sp3d prstMaterial="metal"/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Хипстеры – молодежная субкультура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785794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В современном энциклопедическом значении под хипстерами чаще всего подразумевается городская молодежь, интересующаяся элитарной культурой и искусством, модой, альтернативной музыкой (в том числе </a:t>
            </a:r>
            <a:r>
              <a:rPr lang="ru-RU" sz="1600" b="1" dirty="0" err="1" smtClean="0">
                <a:latin typeface="Calibri" pitchFamily="34" charset="0"/>
                <a:cs typeface="Calibri" pitchFamily="34" charset="0"/>
              </a:rPr>
              <a:t>инди-роком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ru-RU" sz="1600" b="1" dirty="0" err="1" smtClean="0">
                <a:latin typeface="Calibri" pitchFamily="34" charset="0"/>
                <a:cs typeface="Calibri" pitchFamily="34" charset="0"/>
              </a:rPr>
              <a:t>артхаусным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 кино, современной литературой. </a:t>
            </a:r>
          </a:p>
          <a:p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Слово «хипстер» образовалось от английского слова «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hip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» («быть в теме, сообщать, разбираться»). Также слово «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hipsters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» с английского языка переводится как «брюки в обтяжку». </a:t>
            </a:r>
            <a:endParaRPr lang="ru-RU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714620"/>
            <a:ext cx="49292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«К концу Второй мировой войны… появились… хипстеры, потрясая благопристойных граждан, которые с сокрушительным видом качали головой и вопили вслед: «Эй, ты, псих!» Один из них… подошел ко мне и сказал: «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Чувак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я разбитый…»»</a:t>
            </a:r>
          </a:p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Д.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Керуак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«Происхождение разбитого поколения»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500306"/>
            <a:ext cx="214314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857884" y="4643446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Джек </a:t>
            </a:r>
            <a:r>
              <a:rPr lang="ru-RU" sz="1400" b="1" dirty="0" err="1" smtClean="0">
                <a:latin typeface="Calibri" pitchFamily="34" charset="0"/>
                <a:cs typeface="Calibri" pitchFamily="34" charset="0"/>
              </a:rPr>
              <a:t>Керуак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 (1922-1969)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143512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В наши дни хипстеров достаточно много, особенно в крупных городах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 как, например, Нью-Йорке или Лондоне, в котором есть даже </a:t>
            </a:r>
            <a:r>
              <a:rPr lang="ru-RU" sz="1600" b="1" dirty="0" err="1" smtClean="0">
                <a:latin typeface="Calibri" pitchFamily="34" charset="0"/>
                <a:cs typeface="Calibri" pitchFamily="34" charset="0"/>
              </a:rPr>
              <a:t>хипстерские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 районы, такие как </a:t>
            </a:r>
            <a:r>
              <a:rPr lang="ru-RU" sz="1600" b="1" dirty="0" err="1" smtClean="0">
                <a:latin typeface="Calibri" pitchFamily="34" charset="0"/>
                <a:cs typeface="Calibri" pitchFamily="34" charset="0"/>
              </a:rPr>
              <a:t>Хокстон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 и </a:t>
            </a:r>
            <a:r>
              <a:rPr lang="ru-RU" sz="1600" b="1" dirty="0" err="1" smtClean="0">
                <a:latin typeface="Calibri" pitchFamily="34" charset="0"/>
                <a:cs typeface="Calibri" pitchFamily="34" charset="0"/>
              </a:rPr>
              <a:t>Шордитч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. Философия хипстеров, связанная с внутренней и внешней независимостью, получает поддержку среди молодежи, в том числе и в России. </a:t>
            </a:r>
            <a:endParaRPr lang="ru-RU" sz="1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  <a:scene3d>
            <a:camera prst="orthographicFront"/>
            <a:lightRig rig="threePt" dir="tl"/>
          </a:scene3d>
          <a:sp3d prstMaterial="metal"/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Хипстеры в России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857232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Хипстеры собираются там, где проходят всевозможные выставки современного искусства, показы малоизвестных брендов, российских дизайнеров, в клубах и барах, где играют альтернативную музыку. 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C:\Users\Lancer\Documents\Хипстеры\лунапар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237" y="4643446"/>
            <a:ext cx="2462573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Lancer\Documents\Хипстеры\фэйсе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86058"/>
            <a:ext cx="2397818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Lancer\Documents\Хипстеры\лу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857364"/>
            <a:ext cx="5786478" cy="603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C:\Users\Lancer\Documents\Хипстеры\афиш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9708" y="2786059"/>
            <a:ext cx="2435102" cy="1500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43438" y="6273249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Фестиваль «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Faces &amp; Laces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»</a:t>
            </a:r>
          </a:p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май 2010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4286256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Журнал «Афиша» 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6264495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Вечеринка в клубе «</a:t>
            </a:r>
            <a:r>
              <a:rPr lang="ru-RU" sz="1400" b="1" dirty="0" err="1" smtClean="0">
                <a:latin typeface="Calibri" pitchFamily="34" charset="0"/>
                <a:cs typeface="Calibri" pitchFamily="34" charset="0"/>
              </a:rPr>
              <a:t>Лунапарк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» (Новосибирск) 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2428868"/>
            <a:ext cx="5786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Интернет-журнал «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Look At Me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» </a:t>
            </a:r>
            <a:endParaRPr lang="ru-RU" sz="1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  <a:scene3d>
            <a:camera prst="orthographicFront"/>
            <a:lightRig rig="threePt" dir="tl"/>
          </a:scene3d>
          <a:sp3d prstMaterial="metal"/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Какие они – современные хипстеры? </a:t>
            </a:r>
            <a:endParaRPr lang="ru-RU" sz="28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857232"/>
            <a:ext cx="81439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Хипстеры – «первая в истории Запада молодежная субкультура, которая ни к чему не стремится и не меняет жизнь…» </a:t>
            </a:r>
          </a:p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Роб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Хорнинг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«Смерть хипстера»</a:t>
            </a:r>
          </a:p>
          <a:p>
            <a:endPara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«Хипстеры – воплощение постмодернизма как растраченной силы». </a:t>
            </a:r>
          </a:p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Дуглас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Хэддоу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«Тупик западной цивилизации»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38" y="3071810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Действительно, хипстеры не бунтуют против старого, хотя многое в этом мире их не устраивает. Они убеждены, что большинство людей неискренни,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пафосны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и скучны. Хипстеры стремятся делать поступки в согласии с собственным чувством. Они просто живут так, как им это нравится, и, в первую очередь, это касается внешнего вида. 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C:\Мои документы\My Webs\Учеба\Хипстеры\Фото\63238825_51dl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71744"/>
            <a:ext cx="3786214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806</Words>
  <Application>Microsoft Office PowerPoint</Application>
  <PresentationFormat>Экран (4:3)</PresentationFormat>
  <Paragraphs>119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Lancer</dc:creator>
  <cp:lastModifiedBy>Lancer</cp:lastModifiedBy>
  <cp:revision>118</cp:revision>
  <dcterms:created xsi:type="dcterms:W3CDTF">2011-01-09T09:08:49Z</dcterms:created>
  <dcterms:modified xsi:type="dcterms:W3CDTF">2011-02-06T16:46:44Z</dcterms:modified>
</cp:coreProperties>
</file>