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3"/>
  </p:notesMasterIdLst>
  <p:sldIdLst>
    <p:sldId id="256" r:id="rId2"/>
    <p:sldId id="264" r:id="rId3"/>
    <p:sldId id="267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2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5B7"/>
    <a:srgbClr val="FFDDFF"/>
    <a:srgbClr val="199CFF"/>
    <a:srgbClr val="A5F5F9"/>
    <a:srgbClr val="97D2FF"/>
    <a:srgbClr val="C6542D"/>
    <a:srgbClr val="FFCCFF"/>
    <a:srgbClr val="CC0000"/>
    <a:srgbClr val="ECEDB5"/>
    <a:srgbClr val="FCBA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4" autoAdjust="0"/>
    <p:restoredTop sz="94630" autoAdjust="0"/>
  </p:normalViewPr>
  <p:slideViewPr>
    <p:cSldViewPr>
      <p:cViewPr varScale="1">
        <p:scale>
          <a:sx n="82" d="100"/>
          <a:sy n="82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5"/>
      <c:rotY val="160"/>
      <c:perspective val="30"/>
    </c:view3D>
    <c:plotArea>
      <c:layout>
        <c:manualLayout>
          <c:layoutTarget val="inner"/>
          <c:xMode val="edge"/>
          <c:yMode val="edge"/>
          <c:x val="0.10978412388026339"/>
          <c:y val="9.7755746241496425E-2"/>
          <c:w val="0.72506036745406821"/>
          <c:h val="0.8017627484064485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66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explosion val="2"/>
            <c:spPr>
              <a:solidFill>
                <a:srgbClr val="92D050"/>
              </a:solidFill>
            </c:spPr>
          </c:dPt>
          <c:dPt>
            <c:idx val="4"/>
            <c:explosion val="40"/>
            <c:spPr>
              <a:solidFill>
                <a:srgbClr val="FF3300"/>
              </a:solidFill>
            </c:spPr>
          </c:dPt>
          <c:dPt>
            <c:idx val="5"/>
            <c:explosion val="40"/>
            <c:spPr>
              <a:solidFill>
                <a:srgbClr val="FFC000"/>
              </a:solidFill>
            </c:spPr>
          </c:dPt>
          <c:cat>
            <c:strRef>
              <c:f>'[Диаграмма в Microsoft Office Word]Лист1'!$C$2:$E$7</c:f>
              <c:strCache>
                <c:ptCount val="6"/>
                <c:pt idx="0">
                  <c:v>Уроки Мхк</c:v>
                </c:pt>
                <c:pt idx="1">
                  <c:v>Интернет</c:v>
                </c:pt>
                <c:pt idx="2">
                  <c:v>Книги</c:v>
                </c:pt>
                <c:pt idx="3">
                  <c:v>Музеи</c:v>
                </c:pt>
                <c:pt idx="4">
                  <c:v>Иглублен изуч эпохи</c:v>
                </c:pt>
                <c:pt idx="5">
                  <c:v>Затруднились с ответом</c:v>
                </c:pt>
              </c:strCache>
            </c:strRef>
          </c:cat>
          <c:val>
            <c:numRef>
              <c:f>'[Диаграмма в Microsoft Office Word]Лист1'!$B$2:$B$7</c:f>
              <c:numCache>
                <c:formatCode>General</c:formatCode>
                <c:ptCount val="6"/>
                <c:pt idx="0">
                  <c:v>56</c:v>
                </c:pt>
                <c:pt idx="1">
                  <c:v>21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15400200323149107"/>
          <c:w val="0.18748630697690219"/>
          <c:h val="0.67761513097770865"/>
        </c:manualLayout>
      </c:layout>
      <c:txPr>
        <a:bodyPr/>
        <a:lstStyle/>
        <a:p>
          <a:pPr rtl="0">
            <a:defRPr sz="1500" baseline="0"/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AngAx val="1"/>
    </c:view3D>
    <c:floor>
      <c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231104351368478"/>
          <c:y val="7.939157176575988E-2"/>
          <c:w val="0.67296458910378165"/>
          <c:h val="0.721610820545242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Мода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cat>
            <c:numRef>
              <c:f>Лист1!$A$2:$A$5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0.42000000000000032</c:v>
                </c:pt>
                <c:pt idx="2">
                  <c:v>0.21000000000000021</c:v>
                </c:pt>
                <c:pt idx="3">
                  <c:v>0.16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0.42000000000000032</c:v>
                </c:pt>
                <c:pt idx="2">
                  <c:v>0.21000000000000021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Живопись</c:v>
                </c:pt>
              </c:strCache>
            </c:strRef>
          </c:tx>
          <c:dPt>
            <c:idx val="3"/>
            <c:spPr>
              <a:solidFill>
                <a:srgbClr val="00FF00"/>
              </a:solidFill>
            </c:spPr>
          </c:dPt>
          <c:cat>
            <c:numRef>
              <c:f>Лист1!$A$2:$A$5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0.42000000000000032</c:v>
                </c:pt>
                <c:pt idx="2">
                  <c:v>0.21000000000000021</c:v>
                </c:pt>
                <c:pt idx="3">
                  <c:v>0.16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Архитектура</c:v>
                </c:pt>
              </c:strCache>
            </c:strRef>
          </c:tx>
          <c:cat>
            <c:numRef>
              <c:f>Лист1!$A$2:$A$5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0.42000000000000032</c:v>
                </c:pt>
                <c:pt idx="2">
                  <c:v>0.21000000000000021</c:v>
                </c:pt>
                <c:pt idx="3">
                  <c:v>0.16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Музыка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0.42000000000000032</c:v>
                </c:pt>
                <c:pt idx="2">
                  <c:v>0.21000000000000021</c:v>
                </c:pt>
                <c:pt idx="3">
                  <c:v>0.16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gapWidth val="181"/>
        <c:gapDepth val="255"/>
        <c:shape val="cylinder"/>
        <c:axId val="50763264"/>
        <c:axId val="50764800"/>
        <c:axId val="0"/>
      </c:bar3DChart>
      <c:catAx>
        <c:axId val="50763264"/>
        <c:scaling>
          <c:orientation val="minMax"/>
        </c:scaling>
        <c:axPos val="b"/>
        <c:numFmt formatCode="0%" sourceLinked="1"/>
        <c:tickLblPos val="nextTo"/>
        <c:crossAx val="50764800"/>
        <c:crosses val="autoZero"/>
        <c:auto val="1"/>
        <c:lblAlgn val="ctr"/>
        <c:lblOffset val="100"/>
      </c:catAx>
      <c:valAx>
        <c:axId val="50764800"/>
        <c:scaling>
          <c:orientation val="minMax"/>
        </c:scaling>
        <c:delete val="1"/>
        <c:axPos val="l"/>
        <c:numFmt formatCode="0%" sourceLinked="1"/>
        <c:tickLblPos val="none"/>
        <c:crossAx val="5076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471154950403692E-2"/>
          <c:y val="6.5269680798150556E-2"/>
          <c:w val="0.25385506256031343"/>
          <c:h val="0.85757671786850165"/>
        </c:manualLayout>
      </c:layout>
      <c:spPr>
        <a:noFill/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C46D3-AB0E-446F-98B6-5C977A62255D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233ED-3E32-4476-8668-7EB2FBB2FAE1}" type="pres">
      <dgm:prSet presAssocID="{953C46D3-AB0E-446F-98B6-5C977A6225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F2DA6-C145-458A-A3EA-5E210AD4F591}" type="presOf" srcId="{953C46D3-AB0E-446F-98B6-5C977A62255D}" destId="{C64233ED-3E32-4476-8668-7EB2FBB2FAE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0.57143</cdr:x>
      <cdr:y>0.125</cdr:y>
    </cdr:from>
    <cdr:to>
      <cdr:x>0.97802</cdr:x>
      <cdr:y>0.29195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14776" y="357190"/>
          <a:ext cx="2643195" cy="477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 anchorCtr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93% - имеют представление </a:t>
          </a:r>
        </a:p>
        <a:p xmlns:a="http://schemas.openxmlformats.org/drawingml/2006/main"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0.67033</cdr:x>
      <cdr:y>0.675</cdr:y>
    </cdr:from>
    <cdr:to>
      <cdr:x>0.99323</cdr:x>
      <cdr:y>0.79321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57718" y="1928826"/>
          <a:ext cx="2099127" cy="337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/>
        <a:p xmlns:a="http://schemas.openxmlformats.org/drawingml/2006/main">
          <a:pPr algn="l"/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</a:t>
          </a:r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%</a:t>
          </a:r>
          <a:r>
            <a:rPr lang="ru-RU" sz="1400" baseline="0" dirty="0">
              <a:solidFill>
                <a:schemeClr val="tx1">
                  <a:lumMod val="95000"/>
                  <a:lumOff val="5000"/>
                </a:schemeClr>
              </a:solidFill>
            </a:rPr>
            <a:t> - </a:t>
          </a:r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у</a:t>
          </a:r>
          <a:r>
            <a:rPr lang="ru-RU" sz="14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глубленное</a:t>
          </a:r>
        </a:p>
        <a:p xmlns:a="http://schemas.openxmlformats.org/drawingml/2006/main">
          <a:pPr algn="l"/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ru-RU" sz="14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изучение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0.59341</cdr:x>
      <cdr:y>0.85</cdr:y>
    </cdr:from>
    <cdr:to>
      <cdr:x>0.97223</cdr:x>
      <cdr:y>0.98349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57652" y="2428892"/>
          <a:ext cx="2462655" cy="38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>
                  <a:lumMod val="95000"/>
                  <a:lumOff val="5000"/>
                </a:schemeClr>
              </a:solidFill>
            </a:rPr>
            <a:t>2% - затрудняются с ответом</a:t>
          </a:r>
        </a:p>
      </cdr:txBody>
    </cdr:sp>
  </cdr:relSizeAnchor>
  <cdr:relSizeAnchor xmlns:cdr="http://schemas.openxmlformats.org/drawingml/2006/chartDrawing">
    <cdr:from>
      <cdr:x>0.02198</cdr:x>
      <cdr:y>0.71082</cdr:y>
    </cdr:from>
    <cdr:to>
      <cdr:x>0.15385</cdr:x>
      <cdr:y>0.82017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876" y="2786082"/>
          <a:ext cx="85725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0.35165</cdr:x>
      <cdr:y>0.325</cdr:y>
    </cdr:from>
    <cdr:to>
      <cdr:x>0.4945</cdr:x>
      <cdr:y>0.41613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286016" y="928694"/>
          <a:ext cx="928647" cy="260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56%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0.46154</cdr:x>
      <cdr:y>0.21871</cdr:y>
    </cdr:from>
    <cdr:to>
      <cdr:x>0.57143</cdr:x>
      <cdr:y>0.30984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00396" y="857256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0.57447</cdr:x>
      <cdr:y>0.32075</cdr:y>
    </cdr:from>
    <cdr:to>
      <cdr:x>0.68436</cdr:x>
      <cdr:y>0.43011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57652" y="1214446"/>
          <a:ext cx="737931" cy="414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10%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0.56863</cdr:x>
      <cdr:y>0.41935</cdr:y>
    </cdr:from>
    <cdr:to>
      <cdr:x>0.65654</cdr:x>
      <cdr:y>0.51049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96583" y="1198301"/>
          <a:ext cx="571490" cy="260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0.56809</cdr:x>
      <cdr:y>0.41688</cdr:y>
    </cdr:from>
    <cdr:to>
      <cdr:x>0.67086</cdr:x>
      <cdr:y>0.51787</cdr:y>
    </cdr:to>
    <cdr:sp macro="" textlink="">
      <cdr:nvSpPr>
        <cdr:cNvPr id="13" name="TextBox 12"/>
        <cdr:cNvSpPr txBox="1"/>
      </cdr:nvSpPr>
      <cdr:spPr>
        <a:xfrm xmlns:a="http://schemas.openxmlformats.org/drawingml/2006/main" rot="20982827">
          <a:off x="3693072" y="1191243"/>
          <a:ext cx="668094" cy="288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8%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0.7957</cdr:x>
      <cdr:y>0.22628</cdr:y>
    </cdr:from>
    <cdr:to>
      <cdr:x>0.94624</cdr:x>
      <cdr:y>0.2871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933950" y="885825"/>
          <a:ext cx="93345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/>
        <a:p xmlns:a="http://schemas.openxmlformats.org/drawingml/2006/main"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A0695-6EBA-4EDD-B575-F88E0D3BDD5F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D5B4-6883-4212-A2CA-D88E558DC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D5B4-6883-4212-A2CA-D88E558DCC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D5B4-6883-4212-A2CA-D88E558DCC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Волюта (с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«завиток») – элемент в виде спиралевидного завитка, составная часть ионической капители.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D5B4-6883-4212-A2CA-D88E558DCC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Картуш – украшение в виде свитка, обрамленного орнаментом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D5B4-6883-4212-A2CA-D88E558DCC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Пилястра (с </a:t>
            </a:r>
            <a:r>
              <a:rPr lang="ru-RU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– выступ из стены, прямоугольный или закругленный в плане, обработанный детально как </a:t>
            </a:r>
            <a:r>
              <a:rPr lang="ru-RU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ордерно-стоечно-балочная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Руст, рустика (лат.,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– декоративная обработка стены в виде рельефных квадратов (блоков) из камня, штукатурки, дерева и т. д. </a:t>
            </a:r>
          </a:p>
          <a:p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Пилястра (с </a:t>
            </a:r>
            <a:r>
              <a:rPr lang="ru-RU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– выступ из стены, прямоугольный или закругленный в плане, обработанный детально как </a:t>
            </a:r>
            <a:r>
              <a:rPr lang="ru-RU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ордерно-стоечно-балочная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Руст, рустика (лат.,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– декоративная обработка стены в виде рельефных квадратов (блоков) из камня, штукатурки, дерева и т. 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D5B4-6883-4212-A2CA-D88E558DCC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A29FA1-EE2D-4EB7-B722-10DF88180C6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B7640-365B-4C92-BB8C-60F67B50A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0.imgsrc.ru/n/n_e_k_t_o/7/13146837Mit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877272" cy="3786214"/>
          </a:xfrm>
          <a:ln w="1905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5400" b="1" i="1" spc="0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Эстетика барокко </a:t>
            </a:r>
            <a:br>
              <a:rPr lang="ru-RU" sz="5400" b="1" i="1" spc="0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r>
              <a:rPr lang="ru-RU" sz="5400" b="1" i="1" spc="0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 окружающей действительности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786322"/>
            <a:ext cx="4929222" cy="15716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Выполнила : Фролова В.С.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Ученица 11 класса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МБОУ СОШ №192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7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Фонтаны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785794"/>
            <a:ext cx="7786742" cy="584775"/>
          </a:xfrm>
          <a:prstGeom prst="rect">
            <a:avLst/>
          </a:prstGeom>
          <a:solidFill>
            <a:srgbClr val="FDD7F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Важное слагаемое в новых городских ансамблях составили </a:t>
            </a:r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фонтаны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так как динамика водной стихии по своей сути отвечает духу барокко.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735811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садово-парковых ансамблях природа представлена не в своем естественном виде, а искусственно создана согласно вкусам эпохи: </a:t>
            </a:r>
          </a:p>
        </p:txBody>
      </p:sp>
      <p:pic>
        <p:nvPicPr>
          <p:cNvPr id="3074" name="Picture 2" descr="_fon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876"/>
            <a:ext cx="3000396" cy="214314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glow rad="228600">
              <a:srgbClr val="54AD17">
                <a:alpha val="4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3075" name="Picture 3" descr="_fontan_gork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000396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C3636">
                <a:alpha val="40000"/>
              </a:srgbClr>
            </a:glow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1200" b="1" i="1" dirty="0" smtClean="0">
                <a:latin typeface="Monotype Corsiva" pitchFamily="66" charset="0"/>
              </a:rPr>
              <a:t>Фонтан около Торгового корпуса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6" y="5857892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Фонтан около ДК им. Горького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0716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подстриженные кустарники;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84" y="235743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регулярные посадки деревьев;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5952" y="2643182"/>
            <a:ext cx="685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симметричные аллеи с расположенными на них декоративными вазами.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76" y="292893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Примеры некоторых новосибирских фонтанов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414" y="614364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Новосибирские фонтаны являются частью открытого пространства и создают с окружающими зданиями единый праздничный ансамбль.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6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6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46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46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60"/>
                            </p:stCondLst>
                            <p:childTnLst>
                              <p:par>
                                <p:cTn id="43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96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26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41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/>
      <p:bldP spid="10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Декор  барокко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Мебель</a:t>
            </a:r>
          </a:p>
        </p:txBody>
      </p:sp>
      <p:pic>
        <p:nvPicPr>
          <p:cNvPr id="1026" name="Picture 2" descr="_inte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14818"/>
            <a:ext cx="2571768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_s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1500198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00496" y="6357958"/>
            <a:ext cx="183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Monotype Corsiva" pitchFamily="66" charset="0"/>
              </a:rPr>
              <a:t>Предметы барочной мебели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214678" y="1857364"/>
            <a:ext cx="2428892" cy="1571636"/>
          </a:xfrm>
          <a:prstGeom prst="horizontalScroll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Monotype Corsiva" pitchFamily="66" charset="0"/>
              </a:rPr>
              <a:t>Основные черты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857356" y="2000240"/>
            <a:ext cx="1071570" cy="57150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 rot="19286453">
            <a:off x="311843" y="1060653"/>
            <a:ext cx="2045001" cy="921194"/>
          </a:xfrm>
          <a:prstGeom prst="round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Фасады лишены замкнутой прямоугольности контура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rot="18629337">
            <a:off x="7046037" y="3481865"/>
            <a:ext cx="1844732" cy="992866"/>
          </a:xfrm>
          <a:prstGeom prst="round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Изогнутые поверхности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 rot="2990104">
            <a:off x="352996" y="3521785"/>
            <a:ext cx="1903436" cy="948882"/>
          </a:xfrm>
          <a:prstGeom prst="round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Свободный узор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rot="2695540">
            <a:off x="6494328" y="1034044"/>
            <a:ext cx="2000264" cy="881028"/>
          </a:xfrm>
          <a:prstGeom prst="round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Тяжеловесность форм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 flipV="1">
            <a:off x="5857884" y="1785926"/>
            <a:ext cx="1071570" cy="78581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928794" y="2928934"/>
            <a:ext cx="1000132" cy="64294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6000760" y="2857496"/>
            <a:ext cx="1214446" cy="64294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6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6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6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6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6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76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6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8686800" cy="841248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2. Интерьер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642918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Проявления стиля барокко в декоративно-прикладном искусстве: 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85786" y="2285992"/>
            <a:ext cx="3571900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E105B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-использование изделий из хрусталя.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85786" y="1214422"/>
            <a:ext cx="5000660" cy="54852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E105B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-использование пышных драпировок внутри помещений;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785786" y="1857364"/>
            <a:ext cx="4474302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E105B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-использование портретов и пейзажей на стенах;</a:t>
            </a:r>
          </a:p>
        </p:txBody>
      </p:sp>
      <p:pic>
        <p:nvPicPr>
          <p:cNvPr id="2050" name="Picture 2" descr="_mali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3714776" cy="28575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139700">
              <a:srgbClr val="F16459">
                <a:alpha val="40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Прямоугольник 62"/>
          <p:cNvSpPr/>
          <p:nvPr/>
        </p:nvSpPr>
        <p:spPr>
          <a:xfrm>
            <a:off x="5643570" y="6357958"/>
            <a:ext cx="224292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Monotype Corsiva" pitchFamily="66" charset="0"/>
              </a:rPr>
              <a:t>Малиновый будуар Зимнего дворца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71538" y="2928934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Отличия русского барочного интерьера:</a:t>
            </a:r>
          </a:p>
        </p:txBody>
      </p:sp>
      <p:sp>
        <p:nvSpPr>
          <p:cNvPr id="65" name="Прямоугольник с двумя скругленными соседними углами 64"/>
          <p:cNvSpPr/>
          <p:nvPr/>
        </p:nvSpPr>
        <p:spPr>
          <a:xfrm>
            <a:off x="785786" y="3929066"/>
            <a:ext cx="3015600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105B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dk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-необычайное богатство декора;</a:t>
            </a:r>
          </a:p>
        </p:txBody>
      </p:sp>
      <p:sp>
        <p:nvSpPr>
          <p:cNvPr id="66" name="Прямоугольник с двумя скругленными соседними углами 65"/>
          <p:cNvSpPr/>
          <p:nvPr/>
        </p:nvSpPr>
        <p:spPr>
          <a:xfrm>
            <a:off x="785786" y="4357694"/>
            <a:ext cx="3214710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105B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dk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-капризное изящество рисунка;</a:t>
            </a:r>
          </a:p>
        </p:txBody>
      </p:sp>
      <p:sp>
        <p:nvSpPr>
          <p:cNvPr id="67" name="Прямоугольник с двумя скругленными соседними углами 66"/>
          <p:cNvSpPr/>
          <p:nvPr/>
        </p:nvSpPr>
        <p:spPr>
          <a:xfrm>
            <a:off x="785786" y="4786322"/>
            <a:ext cx="3408305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105B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dk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-прихотливость общей композиции. </a:t>
            </a:r>
          </a:p>
        </p:txBody>
      </p:sp>
      <p:sp>
        <p:nvSpPr>
          <p:cNvPr id="68" name="Прямоугольник с двумя скругленными соседними углами 67"/>
          <p:cNvSpPr/>
          <p:nvPr/>
        </p:nvSpPr>
        <p:spPr>
          <a:xfrm>
            <a:off x="785786" y="3500438"/>
            <a:ext cx="2080104" cy="32265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105B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-нарядность решения;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63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3. Новосибирский театр оперы и балета </a:t>
            </a:r>
          </a:p>
        </p:txBody>
      </p:sp>
      <p:pic>
        <p:nvPicPr>
          <p:cNvPr id="3074" name="Picture 2" descr="_teatr_op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07183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000636"/>
            <a:ext cx="3143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Monotype Corsiva" pitchFamily="66" charset="0"/>
              </a:rPr>
              <a:t>Внутренний интерьер большого зала </a:t>
            </a:r>
            <a:r>
              <a:rPr lang="ru-RU" sz="1200" b="1" i="1" dirty="0" err="1" smtClean="0">
                <a:latin typeface="Monotype Corsiva" pitchFamily="66" charset="0"/>
              </a:rPr>
              <a:t>НГАТОиБ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1428736"/>
            <a:ext cx="1867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Барочные черты: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786058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барочная живопись плафона;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928802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амфитеатром нисходящие ряды кресел,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обитых красным бархатом;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143248"/>
            <a:ext cx="2592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огромный портал сцены;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500438"/>
            <a:ext cx="2113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уникальная люстра.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2428868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темное дерево ограждений и драпировок;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3857620" y="1500174"/>
            <a:ext cx="5000660" cy="2714644"/>
          </a:xfrm>
          <a:prstGeom prst="verticalScroll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550070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 это производит большое впечатление и создает праздничное, приподнятое настроение.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3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3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3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3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3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3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4. Интерьер современного помещения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Новосибирская реклама по производству мебели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14356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Элементы барокко часто присутствуют во внутреннем интерьере как общественных помещений, так и жилых.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571612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Люди используют не только внутренний декор в стиле барокко, но и оформляют целые комнаты.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28868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Снова в моде дизайнерская игра: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86058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массивная резная мебель с волнообразными очертаниями, обитая дорогой тканью;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1433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пышные хрустальные люстры с подвесками.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286124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многочисленные зеркала, убранные в резные рамы;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78619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тяжелая драпировка с бахромой и кистями;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07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54" y="2786058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Если квартира не очень большая, часто можно обойтись стилизацией: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5004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мягкие диван и кресла, обитые дорогой тканью;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86190"/>
            <a:ext cx="3539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105B7"/>
              </a:buClr>
              <a:buFont typeface="Wingdings" pitchFamily="2" charset="2"/>
              <a:buChar char="ü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журнальный столик с инкрустацией. </a:t>
            </a:r>
          </a:p>
        </p:txBody>
      </p:sp>
      <p:pic>
        <p:nvPicPr>
          <p:cNvPr id="4100" name="Picture 4" descr="_reklam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1885954" cy="185738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_rekla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72008"/>
            <a:ext cx="2500330" cy="185738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pPr algn="ctr"/>
            <a:r>
              <a:rPr lang="ru-RU" sz="37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Барочная  мода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714356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Законодательницей моды в Европе стала Франция, поэтому в других странах быстро переняли французскую моду.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121442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Мужская мода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714488"/>
            <a:ext cx="6143668" cy="338554"/>
          </a:xfrm>
          <a:prstGeom prst="rect">
            <a:avLst/>
          </a:prstGeom>
          <a:solidFill>
            <a:srgbClr val="FFDD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Идеалом мужчины был Людовик </a:t>
            </a:r>
            <a:r>
              <a:rPr lang="en-US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XIV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«Король-солнце».</a:t>
            </a:r>
            <a:endParaRPr lang="ru-RU" sz="1600" i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_ludov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71744"/>
            <a:ext cx="3214710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43570" y="492919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Николя де </a:t>
            </a:r>
            <a:r>
              <a:rPr lang="ru-RU" sz="1200" b="1" i="1" dirty="0" err="1" smtClean="0">
                <a:latin typeface="Monotype Corsiva" pitchFamily="66" charset="0"/>
              </a:rPr>
              <a:t>Ларжийер</a:t>
            </a:r>
            <a:r>
              <a:rPr lang="ru-RU" sz="1200" b="1" i="1" dirty="0" smtClean="0">
                <a:latin typeface="Monotype Corsiva" pitchFamily="66" charset="0"/>
              </a:rPr>
              <a:t>. Портрет Людовика XIV с семьей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143116"/>
            <a:ext cx="2071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Мужской костюм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857496"/>
            <a:ext cx="787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кафтан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000372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камзол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2928934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штаны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500034" y="2571744"/>
            <a:ext cx="428628" cy="285752"/>
          </a:xfrm>
          <a:prstGeom prst="straightConnector1">
            <a:avLst/>
          </a:prstGeom>
          <a:ln w="28575">
            <a:solidFill>
              <a:srgbClr val="E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428727" y="2786059"/>
            <a:ext cx="429422" cy="793"/>
          </a:xfrm>
          <a:prstGeom prst="straightConnector1">
            <a:avLst/>
          </a:prstGeom>
          <a:ln w="28575">
            <a:solidFill>
              <a:srgbClr val="E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428860" y="2571744"/>
            <a:ext cx="357190" cy="357190"/>
          </a:xfrm>
          <a:prstGeom prst="straightConnector1">
            <a:avLst/>
          </a:prstGeom>
          <a:ln w="28575">
            <a:solidFill>
              <a:srgbClr val="E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1857388" cy="257176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143240" y="3500438"/>
            <a:ext cx="2143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Всё было украшено  кружевами и бантами.</a:t>
            </a:r>
          </a:p>
          <a:p>
            <a:endParaRPr lang="ru-RU" sz="1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6211669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err="1" smtClean="0">
                <a:latin typeface="Monotype Corsiva" pitchFamily="66" charset="0"/>
              </a:rPr>
              <a:t>Антонис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  <a:r>
              <a:rPr lang="ru-RU" sz="1200" b="1" i="1" dirty="0" err="1" smtClean="0">
                <a:latin typeface="Monotype Corsiva" pitchFamily="66" charset="0"/>
              </a:rPr>
              <a:t>ван</a:t>
            </a:r>
            <a:r>
              <a:rPr lang="ru-RU" sz="1200" b="1" i="1" dirty="0" smtClean="0">
                <a:latin typeface="Monotype Corsiva" pitchFamily="66" charset="0"/>
              </a:rPr>
              <a:t> Дейк. Портрет Лорда Джона Стюарта и лорда Бернарда Стюарта</a:t>
            </a:r>
          </a:p>
        </p:txBody>
      </p:sp>
      <p:sp>
        <p:nvSpPr>
          <p:cNvPr id="35" name="Загнутый угол 34"/>
          <p:cNvSpPr/>
          <p:nvPr/>
        </p:nvSpPr>
        <p:spPr>
          <a:xfrm>
            <a:off x="3214678" y="3286124"/>
            <a:ext cx="2000264" cy="1214446"/>
          </a:xfrm>
          <a:prstGeom prst="foldedCorner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5572140"/>
            <a:ext cx="4786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Мужчины носили пышные парики с длинными локонами. Появилась привычка брить усы и бороду. </a:t>
            </a:r>
          </a:p>
        </p:txBody>
      </p:sp>
      <p:sp>
        <p:nvSpPr>
          <p:cNvPr id="42" name="Загнутый угол 41"/>
          <p:cNvSpPr/>
          <p:nvPr/>
        </p:nvSpPr>
        <p:spPr>
          <a:xfrm>
            <a:off x="3143240" y="5429264"/>
            <a:ext cx="5357850" cy="1000132"/>
          </a:xfrm>
          <a:prstGeom prst="foldedCorner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6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6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6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6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81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81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81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81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81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81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76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/>
      <p:bldP spid="8" grpId="0"/>
      <p:bldP spid="9" grpId="0"/>
      <p:bldP spid="10" grpId="0"/>
      <p:bldP spid="11" grpId="0"/>
      <p:bldP spid="34" grpId="0"/>
      <p:bldP spid="2049" grpId="0"/>
      <p:bldP spid="35" grpId="0" animBg="1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2. Женская мода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14356"/>
            <a:ext cx="7072362" cy="338554"/>
          </a:xfrm>
          <a:prstGeom prst="rect">
            <a:avLst/>
          </a:prstGeom>
          <a:solidFill>
            <a:srgbClr val="FFDD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Идеал женской красоты – величественность, парадность, жеманство.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2357422" y="6000768"/>
            <a:ext cx="6500858" cy="624423"/>
          </a:xfrm>
          <a:prstGeom prst="foldedCorner">
            <a:avLst/>
          </a:prstGeom>
          <a:ln w="57150" cmpd="thinThick">
            <a:solidFill>
              <a:srgbClr val="E105B7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Непременным атрибутом были всевозможные платки, шарфы, накидки, манто – ими прикрывали открытые плечи.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857224" y="2357430"/>
            <a:ext cx="5286412" cy="624423"/>
          </a:xfrm>
          <a:prstGeom prst="foldedCorner">
            <a:avLst/>
          </a:prstGeom>
          <a:ln w="57150" cmpd="thinThick">
            <a:solidFill>
              <a:srgbClr val="E105B7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Женское платье было на подкладке из китового уса. Полный женский костюм состоял из двух юбок.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571736" y="4000504"/>
            <a:ext cx="3571900" cy="624423"/>
          </a:xfrm>
          <a:prstGeom prst="foldedCorner">
            <a:avLst/>
          </a:prstGeom>
          <a:ln w="57150" cmpd="thinThick">
            <a:solidFill>
              <a:srgbClr val="E105B7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Непременной деталью женского костюма стал веер.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1714480" y="3143248"/>
            <a:ext cx="4429156" cy="624423"/>
          </a:xfrm>
          <a:prstGeom prst="foldedCorner">
            <a:avLst/>
          </a:prstGeom>
          <a:ln w="57150" cmpd="thinThick">
            <a:solidFill>
              <a:srgbClr val="E105B7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Женщины носили сложные прически, частым элементом которых были локоны.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3500430" y="4857760"/>
            <a:ext cx="2571768" cy="955000"/>
          </a:xfrm>
          <a:prstGeom prst="foldedCorner">
            <a:avLst/>
          </a:prstGeom>
          <a:ln w="57150" cmpd="thinThick">
            <a:solidFill>
              <a:srgbClr val="E105B7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Использовалось обилие украшений  и косметики.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572" y="4572008"/>
            <a:ext cx="300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Питер </a:t>
            </a:r>
            <a:r>
              <a:rPr lang="ru-RU" sz="1200" b="1" i="1" dirty="0" err="1" smtClean="0">
                <a:latin typeface="Monotype Corsiva" pitchFamily="66" charset="0"/>
              </a:rPr>
              <a:t>Пауль</a:t>
            </a:r>
            <a:r>
              <a:rPr lang="ru-RU" sz="1200" b="1" i="1" dirty="0" smtClean="0">
                <a:latin typeface="Monotype Corsiva" pitchFamily="66" charset="0"/>
              </a:rPr>
              <a:t> Рубенс. Портрет Маркизы </a:t>
            </a:r>
            <a:r>
              <a:rPr lang="ru-RU" sz="1200" b="1" i="1" dirty="0" err="1" smtClean="0">
                <a:latin typeface="Monotype Corsiva" pitchFamily="66" charset="0"/>
              </a:rPr>
              <a:t>Бриджиды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  <a:r>
              <a:rPr lang="ru-RU" sz="1200" b="1" i="1" dirty="0" err="1" smtClean="0">
                <a:latin typeface="Monotype Corsiva" pitchFamily="66" charset="0"/>
              </a:rPr>
              <a:t>Спинола-Дории</a:t>
            </a:r>
            <a:r>
              <a:rPr lang="ru-RU" sz="1200" dirty="0" smtClean="0"/>
              <a:t>.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1214422"/>
            <a:ext cx="5715040" cy="881539"/>
          </a:xfrm>
          <a:prstGeom prst="foldedCorner">
            <a:avLst/>
          </a:prstGeom>
          <a:ln w="57150" cmpd="thinThick">
            <a:solidFill>
              <a:srgbClr val="E105B7"/>
            </a:solidFill>
            <a:beve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Женская фигура характеризуется «лебединой шеей», покатыми, откинутыми назад плечами, узкой талией, пышными бедрами.</a:t>
            </a:r>
          </a:p>
        </p:txBody>
      </p:sp>
      <p:pic>
        <p:nvPicPr>
          <p:cNvPr id="5126" name="Picture 6" descr="http://basik.ru/images/152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14422"/>
            <a:ext cx="2000264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9" name="Picture 9" descr="Картинка 242 из 4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178595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211669"/>
            <a:ext cx="2214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err="1" smtClean="0">
                <a:latin typeface="Monotype Corsiva" pitchFamily="66" charset="0"/>
              </a:rPr>
              <a:t>Антонис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  <a:r>
              <a:rPr lang="ru-RU" sz="1200" b="1" i="1" dirty="0" err="1" smtClean="0">
                <a:latin typeface="Monotype Corsiva" pitchFamily="66" charset="0"/>
              </a:rPr>
              <a:t>ван</a:t>
            </a:r>
            <a:r>
              <a:rPr lang="ru-RU" sz="1200" b="1" i="1" dirty="0" smtClean="0">
                <a:latin typeface="Monotype Corsiva" pitchFamily="66" charset="0"/>
              </a:rPr>
              <a:t> Дейк . Портрет принцессы Генриетты Марии (Французской)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1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6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6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11" grpId="0" animBg="1"/>
      <p:bldP spid="12" grpId="0" animBg="1"/>
      <p:bldP spid="13" grpId="0" animBg="1"/>
      <p:bldP spid="15" grpId="0"/>
      <p:bldP spid="7" grpId="0" animBg="1"/>
      <p:bldP spid="5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3. Современная мода</a:t>
            </a:r>
          </a:p>
        </p:txBody>
      </p:sp>
      <p:pic>
        <p:nvPicPr>
          <p:cNvPr id="35842" name="Picture 2" descr="_odezhd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214314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3" name="Picture 3" descr="_odezhd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192882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4" name="Picture 4" descr="_odezhd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857232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5" name="Picture 5" descr="_odezhd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214578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6" name="Picture 6" descr="_odezhd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4686"/>
            <a:ext cx="2071702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14480" y="857232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Тенденции, которые заложила эпоха барокко, прослеживаются и в современной моде.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628652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Использование элементов барокко в современной моде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3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Современная  Музыка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ансамбль ранней музыки </a:t>
            </a:r>
          </a:p>
          <a:p>
            <a:pPr algn="ctr"/>
            <a:r>
              <a:rPr lang="ru-RU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«</a:t>
            </a:r>
            <a:r>
              <a:rPr lang="en-US" sz="2400" b="1" i="1" cap="all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Insula</a:t>
            </a:r>
            <a:r>
              <a:rPr lang="en-US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b="1" i="1" cap="all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Magica</a:t>
            </a:r>
            <a:r>
              <a:rPr lang="ru-RU" sz="24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857760"/>
            <a:ext cx="6286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Художественный руководитель - заслуженный артист России Аркадий Бурханов.</a:t>
            </a:r>
          </a:p>
          <a:p>
            <a:endParaRPr lang="ru-RU" dirty="0"/>
          </a:p>
        </p:txBody>
      </p:sp>
      <p:pic>
        <p:nvPicPr>
          <p:cNvPr id="1026" name="Picture 2" descr="_ins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07183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CC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5715016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Музыкантами ансамбля собрана богатая коллекция точных копий старинных инструментов, исторических костюмов, уникального нотного материала. В репертуаре ансамбля различные образцы ранней музыки, в том числе и эпохи барокко.</a:t>
            </a:r>
          </a:p>
        </p:txBody>
      </p:sp>
      <p:pic>
        <p:nvPicPr>
          <p:cNvPr id="1030" name="Picture 6" descr="http://www.philharmonia-nsk.ru/message_picture/photo_22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85765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CC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794" y="4429132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Ансамбль ранней музыки «</a:t>
            </a:r>
            <a:r>
              <a:rPr lang="en-US" sz="1200" b="1" i="1" dirty="0" err="1" smtClean="0">
                <a:latin typeface="Monotype Corsiva" pitchFamily="66" charset="0"/>
              </a:rPr>
              <a:t>Insula</a:t>
            </a:r>
            <a:r>
              <a:rPr lang="en-US" sz="1200" b="1" i="1" dirty="0" smtClean="0">
                <a:latin typeface="Monotype Corsiva" pitchFamily="66" charset="0"/>
              </a:rPr>
              <a:t> </a:t>
            </a:r>
            <a:r>
              <a:rPr lang="en-US" sz="1200" b="1" i="1" dirty="0" err="1" smtClean="0">
                <a:latin typeface="Monotype Corsiva" pitchFamily="66" charset="0"/>
              </a:rPr>
              <a:t>Magica</a:t>
            </a:r>
            <a:r>
              <a:rPr lang="ru-RU" sz="1200" b="1" i="1" dirty="0" smtClean="0"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6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1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71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37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Анкетирование  учащихся  школы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428860" y="857232"/>
          <a:ext cx="650085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642974" y="71435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«Что я знаю об эпохе барокко»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00438"/>
          <a:ext cx="7000924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328612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«Интерес к видам искусства»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4714884"/>
            <a:ext cx="142876" cy="1619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7" y="4000504"/>
            <a:ext cx="142876" cy="161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5429264"/>
            <a:ext cx="142875" cy="142876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6143644"/>
            <a:ext cx="142877" cy="14287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1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Graphic spid="5" grpId="0">
        <p:bldAsOne/>
      </p:bldGraphic>
      <p:bldP spid="6" grpId="0"/>
      <p:bldP spid="1026" grpId="0" animBg="1"/>
      <p:bldP spid="1027" grpId="0" animBg="1"/>
      <p:bldP spid="1028" grpId="0" animBg="1"/>
      <p:bldP spid="10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86742" cy="307183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Введение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214554"/>
            <a:ext cx="5286412" cy="150019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</a:t>
            </a:r>
            <a:r>
              <a:rPr lang="ru-RU" b="1" i="1" u="sng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Цель исследования: </a:t>
            </a:r>
          </a:p>
          <a:p>
            <a:pPr algn="ctr"/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выявить черты эстетики барокко в окружающей действительности, оценить его роль в культуре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857232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«Культура – это то, что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остается, когда все остальное забыто».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                                          Эдуард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Эррио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643314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          </a:t>
            </a:r>
            <a:r>
              <a:rPr lang="ru-RU" sz="2400" b="1" i="1" u="sng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Задачи: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+mj-lt"/>
              <a:buAutoNum type="arabicParenR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определить особенности эстетики барокко;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+mj-lt"/>
              <a:buAutoNum type="arabicParenR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рассмотреть проявление барокко в разных областях европейской и российской культуры;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+mj-lt"/>
              <a:buAutoNum type="arabicParenR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выявить влияние барокко на культуру города Новосибирска;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+mj-lt"/>
              <a:buAutoNum type="arabicParenR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определить роль образов барокко в развитии современной культуры.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2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2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2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2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2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2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2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7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6215082"/>
            <a:ext cx="378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Я в образе барочной дамы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6215082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Моё посещение оперного театра</a:t>
            </a:r>
          </a:p>
        </p:txBody>
      </p:sp>
      <p:pic>
        <p:nvPicPr>
          <p:cNvPr id="8" name="Рисунок 7" descr="NV84593 - коп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85992"/>
            <a:ext cx="3000396" cy="39290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вероничка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85992"/>
            <a:ext cx="2928958" cy="39290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286808" cy="1384995"/>
          </a:xfrm>
          <a:prstGeom prst="rect">
            <a:avLst/>
          </a:prstGeom>
          <a:solidFill>
            <a:srgbClr val="FFDDFF"/>
          </a:solidFill>
          <a:ln w="28575">
            <a:solidFill>
              <a:srgbClr val="E105B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Погрузившись в процессе работы в эпоху барокко, я стала глубже понимать её и даже ощущать. Вглядываясь в предметы современного быта, я поняла, что барокко не умерло, оно рядом с нами. И мне захотелось представить себя в этой эпохе. Сделать это мне помогли барочный костюм и интерьер. Результатом я была довольна. Но, несмотря на пышность и красоту барокко, я хотела бы остаться в своём противоречивом и сложном, но интересном времени.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4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9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8972552" cy="1698504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Благодарю за</a:t>
            </a:r>
            <a:br>
              <a:rPr lang="ru-RU" sz="54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r>
              <a:rPr lang="ru-RU" sz="54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422" y="3915795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Вероника Фролова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71488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Использована музыка: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Бальдассаре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Галуппи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(1706-1785)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 Концерт для флейты с оркестром соль мажор;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Арканжело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Корелли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(1653-1713)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Concerto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grosso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№4 ре мажор для струнного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оркестра, соч.6 №4.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20" y="428604"/>
            <a:ext cx="8705880" cy="7143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</a:t>
            </a:r>
            <a:r>
              <a:rPr lang="ru-RU" sz="40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Общая  характеристика</a:t>
            </a:r>
            <a:r>
              <a:rPr lang="ru-RU" sz="4000" b="1" i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FE152"/>
                </a:solidFill>
                <a:effectLst>
                  <a:glow rad="63500">
                    <a:srgbClr val="00B050"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/>
            </a:r>
            <a:br>
              <a:rPr lang="ru-RU" sz="4000" b="1" i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FE152"/>
                </a:solidFill>
                <a:effectLst>
                  <a:glow rad="63500">
                    <a:srgbClr val="00B050"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endParaRPr lang="ru-RU" sz="4000" dirty="0">
              <a:solidFill>
                <a:srgbClr val="3FE152"/>
              </a:solidFill>
              <a:effectLst>
                <a:glow rad="63500">
                  <a:srgbClr val="00B050"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pPr marL="0" algn="ctr">
              <a:buNone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Барокко - стиль, свойственный искусству Западной Европы с конца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XVI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века (Италия) до середины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XVIII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века (Россия).</a:t>
            </a:r>
          </a:p>
          <a:p>
            <a:pPr>
              <a:buNone/>
            </a:pP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1) </a:t>
            </a:r>
            <a:r>
              <a:rPr lang="ru-RU" sz="2400" b="1" i="1" u="sng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Исторические условия возникновения                эстетики барокко: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стремительно меняющаяся «картина мира»;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кризис идеалов итальянского Возрождения.</a:t>
            </a:r>
          </a:p>
          <a:p>
            <a:pPr>
              <a:buNone/>
            </a:pP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2) </a:t>
            </a:r>
            <a:r>
              <a:rPr lang="ru-RU" sz="2400" b="1" i="1" u="sng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Мир барокко: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неустойчив;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динамичен;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соткан из контрастов;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стремится выразить идеи о безграничности и многообразии мира.</a:t>
            </a:r>
          </a:p>
          <a:p>
            <a:pPr>
              <a:buNone/>
            </a:pP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3) </a:t>
            </a:r>
            <a:r>
              <a:rPr lang="ru-RU" sz="2400" b="1" i="1" u="sng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Человек в искусстве барокко: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сложная личность, переживающая драматические конфликты;</a:t>
            </a:r>
          </a:p>
          <a:p>
            <a:pPr>
              <a:buClr>
                <a:srgbClr val="00B0F0"/>
              </a:buClr>
              <a:buSzPct val="83000"/>
              <a:buFont typeface="Wingdings 2" pitchFamily="18" charset="2"/>
              <a:buChar char=""/>
            </a:pPr>
            <a:r>
              <a:rPr lang="ru-RU" sz="18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отвергает естественность, которая отождествляется с дикостью и бесцеремонностью.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8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18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68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8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18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68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18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68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18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18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68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6000768"/>
            <a:ext cx="6357982" cy="857232"/>
          </a:xfrm>
        </p:spPr>
        <p:txBody>
          <a:bodyPr>
            <a:normAutofit/>
          </a:bodyPr>
          <a:lstStyle/>
          <a:p>
            <a:endParaRPr lang="ru-RU" sz="2400" b="1" i="1" u="sng" dirty="0">
              <a:ln w="1905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7643866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i="1" cap="all" dirty="0" smtClean="0">
                <a:ln w="19050">
                  <a:solidFill>
                    <a:srgbClr val="0B730D"/>
                  </a:solidFill>
                  <a:prstDash val="solid"/>
                </a:ln>
                <a:solidFill>
                  <a:srgbClr val="3FE152"/>
                </a:solidFill>
                <a:effectLst>
                  <a:glow rad="63500">
                    <a:srgbClr val="00B050"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4000" b="1" i="1" cap="all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Архитектура  барокко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42844" y="785794"/>
          <a:ext cx="878687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-облако 4"/>
          <p:cNvSpPr/>
          <p:nvPr/>
        </p:nvSpPr>
        <p:spPr>
          <a:xfrm>
            <a:off x="3500430" y="3143248"/>
            <a:ext cx="1928826" cy="1214446"/>
          </a:xfrm>
          <a:prstGeom prst="cloudCallout">
            <a:avLst/>
          </a:prstGeom>
          <a:solidFill>
            <a:srgbClr val="BBF3FB"/>
          </a:solidFill>
          <a:ln w="60325" cap="flat" cmpd="dbl">
            <a:solidFill>
              <a:srgbClr val="F828AE"/>
            </a:solidFill>
            <a:rou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828AE">
                      <a:alpha val="40000"/>
                    </a:srgbClr>
                  </a:glow>
                </a:effectLst>
                <a:latin typeface="Monotype Corsiva" pitchFamily="66" charset="0"/>
              </a:rPr>
              <a:t>Основные черты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3571868" y="928670"/>
            <a:ext cx="2071702" cy="1643074"/>
          </a:xfrm>
          <a:prstGeom prst="cloud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Криволиней-ность</a:t>
            </a: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планов и очертаний </a:t>
            </a:r>
          </a:p>
        </p:txBody>
      </p:sp>
      <p:sp>
        <p:nvSpPr>
          <p:cNvPr id="8" name="Облако 7"/>
          <p:cNvSpPr/>
          <p:nvPr/>
        </p:nvSpPr>
        <p:spPr>
          <a:xfrm rot="3308925">
            <a:off x="1566279" y="1254075"/>
            <a:ext cx="1737970" cy="1673864"/>
          </a:xfrm>
          <a:prstGeom prst="cloud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Обилие </a:t>
            </a:r>
            <a:r>
              <a:rPr lang="ru-RU" sz="140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декоратив-ных</a:t>
            </a: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элементов</a:t>
            </a:r>
          </a:p>
        </p:txBody>
      </p:sp>
      <p:sp>
        <p:nvSpPr>
          <p:cNvPr id="10" name="Облако 9"/>
          <p:cNvSpPr/>
          <p:nvPr/>
        </p:nvSpPr>
        <p:spPr>
          <a:xfrm rot="2576479">
            <a:off x="5687060" y="1536350"/>
            <a:ext cx="1966464" cy="1530303"/>
          </a:xfrm>
          <a:prstGeom prst="cloud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Эллипти-ческие</a:t>
            </a: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поверхности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71472" y="3071810"/>
            <a:ext cx="1928826" cy="1357322"/>
          </a:xfrm>
          <a:prstGeom prst="cloud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Подвижный образ здания</a:t>
            </a:r>
          </a:p>
        </p:txBody>
      </p:sp>
      <p:sp>
        <p:nvSpPr>
          <p:cNvPr id="15" name="Облако 14"/>
          <p:cNvSpPr/>
          <p:nvPr/>
        </p:nvSpPr>
        <p:spPr>
          <a:xfrm rot="18893650">
            <a:off x="1371759" y="4672765"/>
            <a:ext cx="1747165" cy="1670205"/>
          </a:xfrm>
          <a:prstGeom prst="cloud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Богатая игра светотени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6429388" y="3214686"/>
            <a:ext cx="2286016" cy="1500198"/>
          </a:xfrm>
          <a:prstGeom prst="cloud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Связь с окружающим пространством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3428992" y="5000636"/>
            <a:ext cx="1857388" cy="1714512"/>
          </a:xfrm>
          <a:prstGeom prst="cloud">
            <a:avLst/>
          </a:prstGeom>
          <a:blipFill>
            <a:blip r:embed="rId12" cstate="print"/>
            <a:stretch>
              <a:fillRect/>
            </a:stretch>
          </a:blipFill>
          <a:ln w="19050" cmpd="thickThin"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Мощный </a:t>
            </a:r>
            <a:r>
              <a:rPr lang="ru-RU" sz="140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пространст-венный</a:t>
            </a: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размах</a:t>
            </a:r>
          </a:p>
        </p:txBody>
      </p:sp>
      <p:sp>
        <p:nvSpPr>
          <p:cNvPr id="22" name="Облако 21"/>
          <p:cNvSpPr/>
          <p:nvPr/>
        </p:nvSpPr>
        <p:spPr>
          <a:xfrm rot="14729335">
            <a:off x="5668291" y="4741918"/>
            <a:ext cx="1748543" cy="1649881"/>
          </a:xfrm>
          <a:prstGeom prst="cloud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D7079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Богатая игра цветовых контрастов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0232" y="-285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2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2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C 0.00104 0.04607 0.00174 0.09283 0.00104 0.09398 C 0.00018 0.09537 -0.00469 0.02107 -0.0059 0.0064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2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C -0.03281 0.04259 -0.0651 0.08588 -0.06388 0.08449 C -0.06215 0.08426 -0.00138 0.01134 0.01094 -0.00255 " pathEditMode="relative" rAng="350783" ptsTypes="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2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0.00856 C -0.05851 0.00926 -0.11164 0.00995 -0.11077 0.00856 C -0.1099 0.00717 -0.05504 0.00347 -8.61111E-6 4.07407E-6 " pathEditMode="relative" ptsTypes="a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2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-0.03715 -0.06111 -0.07413 -0.12176 -0.07239 -0.12176 C -0.07066 -0.12176 -0.02969 -0.06088 0.01129 2.22222E-6 " pathEditMode="relative" rAng="545814" ptsTypes="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12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-0.00104 -0.04768 -0.00191 -0.0949 -0.00104 -0.09236 C -0.00017 -0.08958 0.00295 -0.03611 0.00608 0.0178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12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782 C 0.04479 -0.06528 0.08889 -0.11157 0.08837 -0.10903 C 0.08819 -0.10625 0.04375 -0.05324 0 1.11022E-16 " pathEditMode="relative" rAng="-139689" ptsTypes="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2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C 0.05694 0.00325 0.11423 0.00695 0.11475 0.00834 C 0.11562 0.00973 0.05989 0.0095 0.00416 0.00903 " pathEditMode="relative" rAng="190789" ptsTypes="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12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0.02726 0.05579 0.05486 0.11227 0.05365 0.11088 C 0.05278 0.11042 0.02205 0.05278 -0.00833 -0.00509 " pathEditMode="relative" rAng="1050933" ptsTypes="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0" grpId="0" animBg="1"/>
      <p:bldP spid="12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астрелли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1857388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57356" y="100010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Знаменитый русский архитектор итальянского происхождения</a:t>
            </a:r>
            <a:r>
              <a:rPr lang="ru-RU" sz="2000" b="1" i="1" cap="all" dirty="0" smtClean="0">
                <a:ln w="9000" cmpd="sng">
                  <a:solidFill>
                    <a:srgbClr val="F62ACA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.</a:t>
            </a:r>
            <a:endParaRPr lang="ru-RU" sz="2000" i="1" cap="all" dirty="0" smtClean="0">
              <a:ln w="9000" cmpd="sng">
                <a:solidFill>
                  <a:srgbClr val="F62ACA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285860"/>
            <a:ext cx="621510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SzPct val="109000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Ярким архитектурным сооружением русского барокко является  Зимний дворец.</a:t>
            </a:r>
          </a:p>
          <a:p>
            <a:pPr algn="ctr"/>
            <a:endParaRPr lang="ru-RU" sz="1600" dirty="0"/>
          </a:p>
        </p:txBody>
      </p:sp>
      <p:pic>
        <p:nvPicPr>
          <p:cNvPr id="2050" name="Picture 2" descr="_zimn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3248025" cy="2200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01600">
              <a:schemeClr val="bg1">
                <a:alpha val="6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3357562"/>
            <a:ext cx="27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Monotype Corsiva" pitchFamily="66" charset="0"/>
              </a:rPr>
              <a:t> </a:t>
            </a:r>
            <a:r>
              <a:rPr lang="ru-RU" sz="1200" b="1" i="1" dirty="0" err="1" smtClean="0">
                <a:latin typeface="Monotype Corsiva" pitchFamily="66" charset="0"/>
              </a:rPr>
              <a:t>Франческо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  <a:r>
              <a:rPr lang="ru-RU" sz="1200" b="1" i="1" dirty="0" err="1" smtClean="0">
                <a:latin typeface="Monotype Corsiva" pitchFamily="66" charset="0"/>
              </a:rPr>
              <a:t>Бартоломео</a:t>
            </a:r>
            <a:r>
              <a:rPr lang="ru-RU" sz="1200" b="1" i="1" dirty="0" smtClean="0">
                <a:latin typeface="Monotype Corsiva" pitchFamily="66" charset="0"/>
              </a:rPr>
              <a:t> Растрелли </a:t>
            </a:r>
            <a:endParaRPr lang="ru-RU" sz="1200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4143380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Зимний дворец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428625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Композиционные приёмы, используемые для строительства  Зимнего дворца: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422" y="2357430"/>
            <a:ext cx="3000396" cy="1200329"/>
          </a:xfrm>
          <a:prstGeom prst="rect">
            <a:avLst/>
          </a:prstGeom>
          <a:solidFill>
            <a:srgbClr val="FDD7F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Ни один европейский дворец того времени не мог равняться с Зимним по внушительности и грандиозности.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5000637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Clr>
                <a:srgbClr val="F62ACA"/>
              </a:buClr>
              <a:buSzPct val="109000"/>
              <a:buFont typeface="Wingdings 2" pitchFamily="18" charset="2"/>
              <a:buChar char="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применение многочисленных колонн;</a:t>
            </a:r>
          </a:p>
          <a:p>
            <a:pPr>
              <a:buSzPct val="109000"/>
            </a:pPr>
            <a:endParaRPr lang="ru-RU" sz="1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286388"/>
            <a:ext cx="657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Clr>
                <a:srgbClr val="F62ACA"/>
              </a:buClr>
              <a:buSzPct val="109000"/>
              <a:buFont typeface="Wingdings 2" pitchFamily="18" charset="2"/>
              <a:buChar char="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использование мощных фронтонов;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34" y="5572141"/>
            <a:ext cx="6643734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Clr>
                <a:srgbClr val="F62ACA"/>
              </a:buClr>
              <a:buSzPct val="109000"/>
              <a:buFont typeface="Wingdings 2" pitchFamily="18" charset="2"/>
              <a:buChar char="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употребление усложнённых наличников</a:t>
            </a:r>
          </a:p>
          <a:p>
            <a:pPr indent="-342900">
              <a:spcBef>
                <a:spcPct val="20000"/>
              </a:spcBef>
              <a:buClr>
                <a:srgbClr val="F62ACA"/>
              </a:buClr>
              <a:buSzPct val="109000"/>
            </a:pPr>
            <a:endParaRPr lang="ru-RU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585789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всё способствовало созданию трехмерного пространства и насыщало фасад огромной динамической силой.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2400" b="1" i="1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Франческо</a:t>
            </a: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Бартоломео</a:t>
            </a: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Растрелли</a:t>
            </a:r>
            <a:b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  (1700-1771)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35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3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9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4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9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9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9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9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 animBg="1"/>
      <p:bldP spid="20" grpId="0"/>
      <p:bldP spid="22" grpId="0"/>
      <p:bldP spid="23" grpId="0"/>
      <p:bldP spid="2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000" b="1" i="1" dirty="0" smtClean="0">
                <a:ln w="19050">
                  <a:solidFill>
                    <a:srgbClr val="E80AB8"/>
                  </a:solidFill>
                  <a:prstDash val="solid"/>
                </a:ln>
                <a:solidFill>
                  <a:srgbClr val="EB79D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Архитектура  Новосибирска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660391"/>
          </a:xfrm>
        </p:spPr>
        <p:txBody>
          <a:bodyPr>
            <a:normAutofit lnSpcReduction="10000"/>
          </a:bodyPr>
          <a:lstStyle/>
          <a:p>
            <a:pPr marL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Черты барокко проявляются в архитектурных сооружениях конца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XIX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-начала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XX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 века, когда город только начинал застраиваться.</a:t>
            </a:r>
          </a:p>
          <a:p>
            <a:pPr marL="0" algn="ctr">
              <a:buNone/>
            </a:pPr>
            <a:endParaRPr lang="ru-RU" sz="18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5286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62ACA"/>
              </a:buClr>
              <a:buSzPct val="100000"/>
            </a:pP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Особняк, построенный 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1905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году купцом Иваном Тимофеевичем Суриковым.</a:t>
            </a:r>
          </a:p>
          <a:p>
            <a:pPr marL="342900" indent="-342900">
              <a:spcBef>
                <a:spcPct val="20000"/>
              </a:spcBef>
              <a:buClr>
                <a:srgbClr val="F62ACA"/>
              </a:buClr>
              <a:buSzPct val="100000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ул. Ленина, 11.</a:t>
            </a:r>
          </a:p>
        </p:txBody>
      </p:sp>
      <p:pic>
        <p:nvPicPr>
          <p:cNvPr id="1026" name="Picture 2" descr="_dom_suri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2786082" cy="2000264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5357826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Дом И. Т. Сурикова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-428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3143248"/>
            <a:ext cx="43577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F62ACA"/>
              </a:buClr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Деревянный особняк, построенный 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1910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году Константином Петровичем </a:t>
            </a:r>
            <a:r>
              <a:rPr lang="ru-RU" sz="1600" i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Бузолиным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</a:p>
          <a:p>
            <a:pPr marL="342900" indent="-342900">
              <a:buClr>
                <a:srgbClr val="F62ACA"/>
              </a:buClr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ул. Октябрьская, 15.</a:t>
            </a:r>
          </a:p>
        </p:txBody>
      </p:sp>
      <p:pic>
        <p:nvPicPr>
          <p:cNvPr id="1027" name="Picture 3" descr="_dom_buzo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929066"/>
            <a:ext cx="1857388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929454" y="642939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Дом К. П. </a:t>
            </a:r>
            <a:r>
              <a:rPr lang="ru-RU" sz="1200" b="1" i="1" dirty="0" err="1" smtClean="0">
                <a:latin typeface="Monotype Corsiva" pitchFamily="66" charset="0"/>
              </a:rPr>
              <a:t>Бузолина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2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2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92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62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62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_dom_prikazchi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2500330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2357430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Monotype Corsiva" pitchFamily="66" charset="0"/>
              </a:rPr>
              <a:t>А. А. Чернаковой (Дом приказчиков)</a:t>
            </a:r>
          </a:p>
        </p:txBody>
      </p:sp>
      <p:pic>
        <p:nvPicPr>
          <p:cNvPr id="2051" name="Picture 3" descr="_dom_istom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257176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Дом Я. А. Истомина</a:t>
            </a:r>
          </a:p>
        </p:txBody>
      </p:sp>
      <p:pic>
        <p:nvPicPr>
          <p:cNvPr id="2052" name="Picture 4" descr="_dom_mirovic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00438"/>
            <a:ext cx="271464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57884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1200" b="1" i="1" dirty="0" smtClean="0">
                <a:latin typeface="Monotype Corsiva" pitchFamily="66" charset="0"/>
              </a:rPr>
              <a:t>Дом Б. М. Мировича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5786454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Для этих зданий характерно использование барочных элементов при украшении фасадов. Волюты, картуши на фоне наличников, кронштейны, розетки создают светотеневое богатство, пластическую законченность.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714356"/>
            <a:ext cx="38576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828AE"/>
              </a:buClr>
              <a:buSzPct val="119000"/>
            </a:pP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</a:t>
            </a:r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Дом А. А. Чернаковой 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(Дом      приказчиков), построенный 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1904-1914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гг., </a:t>
            </a:r>
          </a:p>
          <a:p>
            <a:pPr marL="342900" indent="-342900"/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ул. Чаплыгина, 65.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43182"/>
            <a:ext cx="3857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</a:t>
            </a:r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Дом Я. А. Истомина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построенный 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1903-1905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гг.,</a:t>
            </a:r>
          </a:p>
          <a:p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ул. Депутатская, 15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Элементы барочного стиля можно найти и в некоторых других деревянных зданиях, сохранившихся с начала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XX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 века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472" y="264318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Дом Б. М. Мировича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</a:t>
            </a:r>
          </a:p>
          <a:p>
            <a:pPr marL="342900" indent="-342900"/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построенный 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1900-1903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гг.,</a:t>
            </a:r>
          </a:p>
          <a:p>
            <a:pPr marL="342900" indent="-342900"/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ул. Коммунистическая, 19.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9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9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6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65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3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27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Андрей Дмитриевич </a:t>
            </a:r>
            <a:r>
              <a:rPr lang="ru-RU" sz="2700" b="1" i="1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Крячков</a:t>
            </a:r>
            <a:r>
              <a:rPr lang="ru-RU" sz="27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7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7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            (1876-1950)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00174"/>
            <a:ext cx="6500858" cy="785817"/>
          </a:xfrm>
        </p:spPr>
        <p:txBody>
          <a:bodyPr>
            <a:normAutofit/>
          </a:bodyPr>
          <a:lstStyle/>
          <a:p>
            <a:pPr marL="0" algn="ctr">
              <a:buSzPct val="109000"/>
              <a:buNone/>
            </a:pP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1932-1937 гг. на Красном Проспекте (дом 16) по его проекту был возведен </a:t>
            </a:r>
            <a:r>
              <a:rPr lang="ru-RU" sz="140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стоквартирный</a:t>
            </a:r>
            <a:r>
              <a:rPr lang="ru-RU" sz="14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жилой дом облисполкома. </a:t>
            </a:r>
          </a:p>
        </p:txBody>
      </p:sp>
      <p:pic>
        <p:nvPicPr>
          <p:cNvPr id="1026" name="Picture 2" descr="_kryach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1276350" cy="146685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14546" y="114298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Выдающийся архитектор Новосибирска.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А. Д. </a:t>
            </a:r>
            <a:r>
              <a:rPr lang="ru-RU" sz="1200" b="1" i="1" dirty="0" err="1" smtClean="0">
                <a:latin typeface="Monotype Corsiva" pitchFamily="66" charset="0"/>
              </a:rPr>
              <a:t>Крячков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16" y="407194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latin typeface="Monotype Corsiva" pitchFamily="66" charset="0"/>
              </a:rPr>
              <a:t>Стоквартирный</a:t>
            </a:r>
            <a:r>
              <a:rPr lang="ru-RU" sz="1200" b="1" i="1" dirty="0" smtClean="0">
                <a:latin typeface="Monotype Corsiva" pitchFamily="66" charset="0"/>
              </a:rPr>
              <a:t> дом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3576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62ACA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 проектировании фасадов принимал участие архитектор В. С. Масленников, который дополнил сооружение декоративными элементами: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8992" y="5000636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2ACA"/>
              </a:buClr>
              <a:buSzPct val="108000"/>
              <a:buFont typeface="Wingdings 2" pitchFamily="18" charset="2"/>
              <a:buChar char="Þ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мощные карнизы;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5286388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2ACA"/>
              </a:buClr>
              <a:buSzPct val="108000"/>
              <a:buFont typeface="Wingdings 2" pitchFamily="18" charset="2"/>
              <a:buChar char="Þ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балконы с лепными кронштейнами;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8992" y="5572140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2ACA"/>
              </a:buClr>
              <a:buSzPct val="108000"/>
              <a:buFont typeface="Wingdings 2" pitchFamily="18" charset="2"/>
              <a:buChar char="Þ"/>
            </a:pP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парапеты с балясинами.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28" y="6000768"/>
            <a:ext cx="671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Барочные элементы дополнены значительными размерами здания и наличием сквера перед главным фасадом. Все это создает впечатление масштабности и «дворцового» характера сооружения.</a:t>
            </a:r>
          </a:p>
        </p:txBody>
      </p:sp>
      <p:pic>
        <p:nvPicPr>
          <p:cNvPr id="14" name="Рисунок 13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14554"/>
            <a:ext cx="292895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A5F5F9">
                <a:alpha val="60000"/>
              </a:srgb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75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1"/>
      <p:bldP spid="6" grpId="0"/>
      <p:bldP spid="9" grpId="0"/>
      <p:bldP spid="11" grpId="0"/>
      <p:bldP spid="12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42860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Также элементы барочного стиля можно отыскать в облике  таких зданий: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Жилой дом </a:t>
            </a:r>
            <a:r>
              <a:rPr lang="ru-RU" sz="1600" i="1" u="sng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СибВО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построенный по проекту архитектора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К. Е. Осипова 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1937-1941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гг. </a:t>
            </a:r>
          </a:p>
          <a:p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Адрес: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ул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 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Красный Проспект, 62.</a:t>
            </a:r>
          </a:p>
        </p:txBody>
      </p:sp>
      <p:pic>
        <p:nvPicPr>
          <p:cNvPr id="2050" name="Picture 2" descr="_dom_sib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357586" cy="200026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214818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Городской торговый корпус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построенный по проекту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 Д. </a:t>
            </a:r>
            <a:r>
              <a:rPr lang="ru-RU" sz="1600" i="1" dirty="0" err="1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Крячкова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</a:t>
            </a:r>
            <a:r>
              <a:rPr lang="ru-RU" sz="1600" i="1" dirty="0" smtClean="0">
                <a:ln w="1905">
                  <a:solidFill>
                    <a:srgbClr val="F62ACA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1910-1912</a:t>
            </a:r>
            <a:r>
              <a:rPr lang="ru-RU" sz="1600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гг., в котором в настоящее время располагается Краеведческий музей. </a:t>
            </a:r>
          </a:p>
        </p:txBody>
      </p:sp>
      <p:pic>
        <p:nvPicPr>
          <p:cNvPr id="2051" name="Picture 3" descr="_muz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357586" cy="221457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57818" y="3429000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Жилой дом </a:t>
            </a:r>
            <a:r>
              <a:rPr lang="ru-RU" sz="1200" b="1" i="1" dirty="0" err="1" smtClean="0">
                <a:latin typeface="Monotype Corsiva" pitchFamily="66" charset="0"/>
              </a:rPr>
              <a:t>СибВО</a:t>
            </a:r>
            <a:r>
              <a:rPr lang="ru-RU" sz="1200" b="1" i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6" y="6286520"/>
            <a:ext cx="292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Monotype Corsiva" pitchFamily="66" charset="0"/>
              </a:rPr>
              <a:t>Городской торговый корпус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1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3895</TotalTime>
  <Words>1295</Words>
  <Application>Microsoft Office PowerPoint</Application>
  <PresentationFormat>Экран (4:3)</PresentationFormat>
  <Paragraphs>201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Эстетика барокко  в окружающей действительности</vt:lpstr>
      <vt:lpstr>Введение</vt:lpstr>
      <vt:lpstr>       Общая  характеристика </vt:lpstr>
      <vt:lpstr>Слайд 4</vt:lpstr>
      <vt:lpstr>         Франческо Бартоломео Растрелли                       (1700-1771)</vt:lpstr>
      <vt:lpstr>Архитектура  Новосибирска</vt:lpstr>
      <vt:lpstr>Слайд 7</vt:lpstr>
      <vt:lpstr>               Андрей Дмитриевич Крячков                     (1876-1950)</vt:lpstr>
      <vt:lpstr>Слайд 9</vt:lpstr>
      <vt:lpstr>Фонтаны</vt:lpstr>
      <vt:lpstr>Декор  барокко</vt:lpstr>
      <vt:lpstr>2. Интерьер</vt:lpstr>
      <vt:lpstr>3. Новосибирский театр оперы и балета </vt:lpstr>
      <vt:lpstr>4. Интерьер современного помещения</vt:lpstr>
      <vt:lpstr>Барочная  мода</vt:lpstr>
      <vt:lpstr>2. Женская мода</vt:lpstr>
      <vt:lpstr>3. Современная мода</vt:lpstr>
      <vt:lpstr>Современная  Музыка</vt:lpstr>
      <vt:lpstr>Анкетирование  учащихся  школы</vt:lpstr>
      <vt:lpstr>Заключение</vt:lpstr>
      <vt:lpstr>Благодарю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НИКУСИК</dc:creator>
  <cp:lastModifiedBy>Lancer</cp:lastModifiedBy>
  <cp:revision>400</cp:revision>
  <dcterms:created xsi:type="dcterms:W3CDTF">2010-01-07T09:09:33Z</dcterms:created>
  <dcterms:modified xsi:type="dcterms:W3CDTF">2011-12-25T18:48:48Z</dcterms:modified>
</cp:coreProperties>
</file>